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media/media10.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Stable market-promoting government; building railroads, canals and ports; chartering banks for commerce and investment; establishing mass education; and imposing tariffs on those manufactured imports that would in the short-run crowd out production and thus the creation of the communities of engineering practice in those modern industries in which long-run comparative advantage lay—those were what Robert Allen and others have judged to have been the essentials for stepping on to the escalator of prosperity that was post-1970 modern economic growth. </a:t>
            </a:r>
          </a:p>
          <a:p>
            <a:pPr/>
          </a:p>
          <a:p>
            <a:pPr/>
            <a:r>
              <a:t>But for the colonized in Asia and Africa before World War II that was not a possibility: they could not do that. Their colonial masters had little interest in and provided no support for such policies. And the competition that their natural resource products and their workers faced from the products and workers or extremely low-wage India and China crippled the wealth of a middle class that might otherwise have provided demand to spur industry, and made globalization more the foe than the friend of economic development.</a:t>
            </a:r>
          </a:p>
          <a:p>
            <a:pPr/>
          </a:p>
          <a:p>
            <a:pPr/>
            <a:r>
              <a:t>How about Latin America, which had achieved independence from Spain and Portugal early in the 1800s? How did they do before World War II? Mexico, Columbia, Peru, Brazil, and the others suffered, by and large, from what one might call internal colonialists: a landed elite privileged by property ownership and Iberian descent that feared an educated proletariat, loved foreign-made manufactures, and had Iberian-derived legal systems that did not mesh well with the needs of commerce and industry. </a:t>
            </a:r>
          </a:p>
          <a:p>
            <a:pPr/>
          </a:p>
          <a:p>
            <a:pPr/>
            <a:r>
              <a:t>Do not get me wrong: outside of the global north the world was far richer in 1950 than it had been in 1800, and richer by a substantial margin. If the center-of-gravity of what now is the global south was at a living standard of $2 a day in 1800s and $2.25 by 1870, it was about $3.50 by 1913. But, dragged down by China in war and revolution and by an India that had been heavily hit by the disruptions of trade that came with the Great Depression and then war, it was still about $3.50 by 1950. But there were a number of economies that seemed to be taking advantage of opportunities: Japan had already joined the industrial powers. Those parts of Latin America that escaped internal colonization by landed and bureaucratic elites were looked to be catching up: Chile, Argentina, Uruguay, and southern Brazil still looked more like a cross between an Australia and an Italy than like the externally or internally colonized. Venezuela had its oil boom. Cuba and Costa Rica showed signs of escape. Iran, Iraq, Lebanon, Egypt, Morocco, and Algeria; South Africa, Kenya, Zambia, Ghana, and Nigeria; Mexico and Peru all formed a global middle stratum.</a:t>
            </a:r>
          </a:p>
          <a:p>
            <a:pPr/>
          </a:p>
          <a:p>
            <a:pPr/>
            <a:r>
              <a:t>But the gap between global north and global south had grown: from 2.5 to 1 in 1800 to 4 to 1 in 1870 and 1913, and to 7 to 1 by 1950.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After World War II the now-dominant United States would not bless, the needs of reconstruction discouraged financing for, and more enlightened left and center-left governments rejected the civilizing mission of the colonial empires. And so Britain, France, and the others withdrew bit by bit. The “winds of change” brought independence to Asia and Africa. And the fall of kings elsewhere sapped the morale of landed elites of Iberian descent in Latin America.</a:t>
            </a:r>
          </a:p>
          <a:p>
            <a:pPr/>
          </a:p>
          <a:p>
            <a:pPr/>
            <a:r>
              <a:t>The decolonized in Asia and Africa, and to a lesser extent those now less firmly leashed in Latin America, began with bureaucracies and structures of government typical of the industrial north: representative parliamentary institutions, independent judiciaries, laws establishing freedom of speech and of assembly, and formally apolitical civil service tradition among the bureaucracy. The hope had been that they would then see normal liberal democratic politics: semi-regular alternation in office of parties somewhat to the left and parties somewhat to the right of some sober centrist center of gravity of median voter preferences. The hope had been that, freed from the oppressive controlling hand of colonial rule our landed aristocracy, democracy in the newly-independent former colonies was thought likely to flourish. </a:t>
            </a:r>
          </a:p>
          <a:p>
            <a:pPr/>
          </a:p>
          <a:p>
            <a:pPr/>
            <a:r>
              <a:t>And the hope had been that, since their economies would no longer be controlled in the interests of imperial authority or local landed aristocracy, economic prosperity would follow as well. They could now build the railroads, canals and ports; charter the banks for commerce and investment; establish mass education; and impose judicious tariffs to nurture the creation of the communities of engineering practice in those modern industries in which their long-run comparative advantage lay</a:t>
            </a:r>
          </a:p>
          <a:p>
            <a:pPr/>
          </a:p>
          <a:p>
            <a:pPr/>
            <a:r>
              <a:t>But it was not to be.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In much of the global south, the political aftermath of decolonization turned out to be a long-run disappointment. Westminster-style parliamentary politics and independent judiciaries soon became rare exceptions: found only in India (a very important exception indeed) and a few others.</a:t>
            </a:r>
            <a:br/>
            <a:br/>
            <a:r>
              <a:t>Instead, regimes emerged that derived their authority not from electoral competition between different groups of possible representatives but from the army and the police suppressing dissent with a varying level of brutality, or—in the best case—from populist attachment to a charismatic nation-symbolizing reforming leader. It would take generations after decolonization for the democratic tide to shift from ebb to flood.</a:t>
            </a:r>
          </a:p>
          <a:p>
            <a:pPr/>
          </a:p>
          <a:p>
            <a:pPr/>
            <a:r>
              <a:t>The speed with which political democracy collapsed throughout much of the newly-decolonized third world was disheartening. It suggested that the institutions and practices that keep representative political democracy functioning throughout so much of the industrial core were much more fragile, vulnerable, and contingent than triumphalists would wish. But there was no historical reason to suppose that representative democracy and liberal freedom were the wave of the future. The country of Goethe and Schiller could not maintain them by itself, after all. And the democratizing phase of the great French Revolution had lasted for only four years. Why should anyone expect elsewhere to be different? Rather, be impressed by India, which with great tenacity maintained its hold on parliamentary democracy.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From a center-of-gravity of $3.50 a day as a living standard in 1950 to $6 or so a day in 1975, the global south did grow in the thirty glorious years of the post-World War II social-democratic boom in the global north. But it did not catch up: the gap vis-a-vis the global north grew to 10 to 1. It was true that Iran, Iraq, Turkey, Syria, Lebanon; Mexico and Brazil; and South Africa appeared on the edge of the global north. Less-oppressive modern dictatorships produced rapid and impressive economic growth in the non-Communist fringe of Paciﬁc Asia, and in Saharan Africa. </a:t>
            </a:r>
            <a:br/>
            <a:br/>
            <a:r>
              <a:t>But elsewhere there was a widening of the relative income gap vis-à-vis the global north. </a:t>
            </a:r>
          </a:p>
          <a:p>
            <a:pPr/>
          </a:p>
          <a:p>
            <a:pPr/>
            <a:r>
              <a:t>That widening stopped after 1975. From a global south income-level center-of-gravity of $6 a day in 1975 to $10 a day in 1990 to $15 a day (for the global south excluding China), and with China now at more than $30 a day, there has not for more than a generation been a continuing trend of widening global inequality.</a:t>
            </a:r>
          </a:p>
          <a:p>
            <a:pPr/>
          </a:p>
          <a:p>
            <a:pPr/>
            <a:r>
              <a:t>However, Latin America lost a decade of development in the 1980s. Most of those for whom there were great hopes have disappointed: in Latin America today, only Chile and Panama are better-off then China; in Africa, only Botswana; in Asia, only Japan, the Four Tigers—Korea, Taiwan, Hong Kong, and Singapore—Malaysia, and Thailand; and in Latin America, only Chile (with Mexico, Costa Rica, and Brazil equal to) still exceeds China. And the gap between China and the global north is still a factor of 3.5 to 1 or so.</a:t>
            </a:r>
          </a:p>
          <a:p>
            <a:pPr/>
          </a:p>
          <a:p>
            <a:pPr/>
            <a:r>
              <a:t>And Africa has fallen way, way behind: South Africa, Kenya, Zambia, Ghana, and Nigeria—all those for which there were great hopes for economic development into the 1960s have failed of their promise. And of the thirty poorest economies in the world today, only four—North Korea, Timor-Leste, Afghanistan, and Haiti—are outside Africa. Benin, Mali, Zimbabwe, Rwanda, Chad, South Sudan, Uganda, Ethiopia, Burkina Faso, the Gambia, Guinea-Bissau, Sierra Leone, Togo, Madagascar, Guinea, Eritrea, Mozambique, Malawi, Niger, Liberia, the DRC, Burundi, the CAR, and Somalia are the places where half or more of the population live lives not that distinguishable from those of our pre-industrial ancestors.</a:t>
            </a:r>
          </a:p>
          <a:p>
            <a:pPr/>
          </a:p>
          <a:p>
            <a:pPr/>
            <a:r>
              <a:t>Perhaps most discouraging in Africa was the relatively rapid fall in the generation after independence of the production and exports of crops that had been the staples of African exports. As Robert Bates wrote as early as the start of the 1980s: “Palm oil in Nigeria, groundnuts in Senegal, cotton in Uganda, and cocoa in Ghana were one among the most prosperous industries in Africa. But in recent years, farmers of these crops have produced less, exported less, and earned less…” The only continent in which farmers still perhaps made up a plurality of the workforce was spending an ever-increasing portion of its export earnings on imported food.</a:t>
            </a:r>
            <a:br/>
            <a:br/>
            <a:r>
              <a:t>What went wrong? The storehouse of industrial technologies developed since the industrial revolution is open to all. The forms of knowledge and technologies that make the industrial west today so rich are public goods. The beneﬁts from tapping this storehouse are enormous, and have the potential to multiply the wealth of all social groups and classes—property owners and non-property owners, politically powerful and politically powerless alike—manyfold. All developing economies ought to have experienced not just substantial growth in absolute living standards and productivity levels, but ought to have closed some of the relative gap vis-a-vis the world’s industrial leaders since independence.</a:t>
            </a:r>
            <a:br/>
            <a:br/>
            <a:r>
              <a:t>Yet most emerging markets that had seemed well on the escalator to modernity in 1950 or 1975 have failed of their promise. A broadly richer world than in 1950, yes. A world much more integrated in terms of trade, technology, and the networks that are our value chains, yes. But not a more equal world—even if, since 1975, the trend toward increasing global economy has ended.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One short and too-simple answer is that the fault—where there is fault—lies in governments: kleptocracy—govenment by the thieves, as it has been named in analogy with aristocracy (goverment by the best), monarchy (goverment by the one), and democracy (government by the people)—has impoverished much of the third world over the past generation. </a:t>
            </a:r>
          </a:p>
          <a:p>
            <a:pPr/>
          </a:p>
          <a:p>
            <a:pPr/>
            <a:r>
              <a:t>Yet in a historical perspective kleptocracy—rule by the thieves—is nothing new. Perhaps the major drawback to the invention of agriculture was that you had to be around to harvest the fields that you had planted. This meant that you could not run away when thugs-with-spears came by to demand the lion’s share of your crops. And as this became generally known, people got into the business of supplying spears for the thugs: we call such people “kings.”</a:t>
            </a:r>
          </a:p>
          <a:p>
            <a:pPr/>
          </a:p>
          <a:p>
            <a:pPr/>
            <a:r>
              <a:t>Looking back at human history, it is easy to conclude that most governments at most times in most places have followed policies that show little interest in nurturing sustained increases in productivity. Why should we expect the modern Third World to be any different? We would expect that governments would take great care to prevent food riots in the capital (and they do), and would follow the advice of the Roman Emperor Septimius Severus and keep the army well-fed, well-paid, and equipped with lots of new weapons to play with (and they do). But the lifespan of the average government is too short to expect it to take a serious interest in the project of long-run economic development. </a:t>
            </a:r>
          </a:p>
          <a:p>
            <a:pPr/>
          </a:p>
          <a:p>
            <a:pPr/>
            <a:r>
              <a:t>Where government is stable and secure enough that it does not require draining resources from the rest of society to maintain its politicians in office and provide order for its supporters, then economic growth can take place—and can even be encouraged and accelerated by a developmental state, both because most rulers would be benevolent if they thought they could, and because increasing prosperity can be a powerful source of increased stability and security.</a:t>
            </a:r>
          </a:p>
          <a:p>
            <a:pPr/>
          </a:p>
          <a:p>
            <a:pPr/>
            <a:r>
              <a:t>This is the short answer.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17.2.2: State-Building</a:t>
            </a:r>
          </a:p>
          <a:p>
            <a:pPr/>
            <a:r>
              <a:t>These possible clashes between the logic of economic development on the one hand and the logic of political effectiveness on the other are much stronger when a government and a political order are new or shaky than when they are old and established.</a:t>
            </a:r>
          </a:p>
          <a:p>
            <a:pPr/>
          </a:p>
          <a:p>
            <a:pPr/>
            <a:r>
              <a:t>Throughout the post-World War II period intellectuals on all sides applauded the strength of the state, on the ground that only a strong state could perform the historical tasks necessary for economic development. As one usually clear-eyed observer, the political scientist John Hall, put it: </a:t>
            </a:r>
          </a:p>
          <a:p>
            <a:pPr/>
            <a:br/>
            <a:r>
              <a:t>&gt;forced development is socially brutal. Such development cannot be achieved under the ægis of soft political rule, and this means that the chances of a transition to democracy are correspondingly at a discount. Modernization, under whatever politicial ægis, involves at least disciplining the peasantry and at most forcibly removing it from the land. The removel of tribalism, the destruction of rival cultures, the creation of a lingua franca, and the establishment of national bureaucracies. Third World countries have learnt with time that successful modernization is impeded by democracy. For people do not easily accept the loss of their land and of their customary ways of life: this requires force [and] a totalizing ideology…</a:t>
            </a:r>
            <a:br/>
          </a:p>
          <a:p>
            <a:pPr/>
            <a:r>
              <a:t>Now if you look at the successful economic developers of either the nineteenth or the twentieth centuries, you can see that this thinking is fuzzy. Successful development does not require “disciplining the peasantry” or “forcibly removing it from the land.” Successful development requires luring the peasantry off the land to higher-wage higher-productivity factory and commercial jobs in the growing cities. The prevalence of the belief that modernization “under whatever political aegis” is socially brutal rejects as a model for development the experience of the United States, France, Italy, Belgium, Japan, Taiwan, South Korea, and others and accepts as a model for development the Soviet Union of the 1930s: Stalin.</a:t>
            </a:r>
          </a:p>
          <a:p>
            <a:pPr/>
          </a:p>
          <a:p>
            <a:pPr/>
            <a:r>
              <a:t>But it is fuzzy thinking that has made a—disastrous—difference. </a:t>
            </a:r>
          </a:p>
          <a:p>
            <a:pPr/>
          </a:p>
          <a:p>
            <a:pPr/>
            <a:r>
              <a:t>For one thing, building and strengthening a state is a  task that requires both the government’s attention and the government’s resources. Governments and states that wish to be strong need to reward their friends so that they will remain its friends, and to attract more friends. Governments and states that wish to be strong need to make it imprudent to become their enemies. Accomplishing this requires moving resources around: taking from some and granting to others. And if the some that the government takes from are those whose entrepreneurial abilities would have powered the next generation of economic growth? And if those whose entrepreneurship might have been devoted to boosting growth turn instead to figuring out how to profit from becoming friends of the state? Then growth suffers.</a:t>
            </a:r>
          </a:p>
          <a:p>
            <a:pPr/>
          </a:p>
          <a:p>
            <a:pPr/>
            <a:r>
              <a:t>What is wanted to support successful economic development is a government strong but limited: strong in the sense that its judgments of property rights are obeyed, that its functionaries obey instructions from the center, and that the infrastructure it pays for is built; limited in the sense that it can do relatively little to help or hurt individual enterprises, and that political power is not the only effective road to wealth and status. And, in addition, it needs to be strong enough to steamroll over local and other notables whenever their interest is strongly opposed to that of economic growth.</a:t>
            </a:r>
          </a:p>
          <a:p>
            <a:pPr/>
          </a:p>
          <a:p>
            <a:pPr/>
            <a:r>
              <a:t>This is a narrow tightrope to walk. Walking it may not be possible. Walking it is not possible when attempts at “statebuilding”, as they often have since World War II, aimed at a state that is strong and not limited—and have sometimes wound up with a state that is weak but unlimited: political power is the only effective road to wealth, but functionaries ignore instructions and extort bribes for administrative favors and the infrastructure that it pays for is not built.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Iran Under the Pahlavi Shah: A Case</a:t>
            </a:r>
          </a:p>
          <a:p>
            <a:pPr/>
            <a:r>
              <a:t>Could things have been much better in the post-World War II periphery in the first generation? The case of the Iranian Revolution suggests that in some cases at least the answer is “no.” For the reasons that the Shah of Iran was overthrown, and Iranian industrialization brought to a near halt, in 1979 had relatively little to do with the faults of the then-Shah (which were many), but had much to do with obstacles to successful economic development.</a:t>
            </a:r>
            <a:br/>
            <a:br/>
            <a:r>
              <a:t>The pre-1979 Imperial Iranian government was a tyranny. It had a ﬁerce and dreaded secret police. It used revenues from sales of government-owned oil to build up an impressive and powerful military. But these were not the reasons that the Shah was overthrown.</a:t>
            </a:r>
            <a:br/>
            <a:br/>
            <a:r>
              <a:t>The Shah hoped to use the bulk of oil revenues to turn Iran into an industrial country in one generation. This meant, ﬁrst, land reform: distribute land to turn tenants and sharecroppers into independent farmers, and compensate landlords with government oil revenues. But rapid population growth and a desire not to offend rich landlords too much meant that the plots distributed were small. The boom in oil exports and the rise in oil prices together pushed up Iran’s exchange rate by a wide margin: and with an overvalued exchange rate, it became proﬁtable to import food. So newly-propertied peasant farmers found themselves with small plots and facing declining prices for what they sold.</a:t>
            </a:r>
          </a:p>
          <a:p>
            <a:pPr/>
          </a:p>
          <a:p>
            <a:pPr/>
            <a:r>
              <a:t>They were supposed to become bulwarks of the regime, grateful to it for distributing land. Instead, they scratched what they saw as an inadequate living off of too-small plots, or moved to the cities. While a large share of the Iranian population saw their incomes growing rapidly in the years leading up to 1979, a large share of the Iranian population did not.</a:t>
            </a:r>
          </a:p>
          <a:p>
            <a:pPr/>
          </a:p>
          <a:p>
            <a:pPr/>
            <a:r>
              <a:t>Moreover, as the world became smaller with transportation and communications, the people of Iran could see further into what was happening in other countries. For one thing, Russians and Britons and Americans were showing up—rich and arrogant. Iranians had been used to seeing themselves at the center of an Islamic civilization that had been preeminent among world civilizations for more than a millennium. Indeed, less than three centuries separate the joint Anglo-American-Russian occupation of Iran during World War II (in order to provide a logistical aid channel to the Soviet Union) from the days when the Islamic princes of Turkey and the Ganges Valley were besieging Vienna and overrunning the British East India company’s bases in Bengal. </a:t>
            </a:r>
          </a:p>
          <a:p>
            <a:pPr/>
          </a:p>
          <a:p>
            <a:pPr/>
            <a:r>
              <a:t>How were people to make sense of such a world?</a:t>
            </a:r>
            <a:br/>
            <a:br/>
            <a:r>
              <a:t>Steps to emancipate women proved unpopular among traditional inﬂuence makers as well. Steps to boost education-and the Shah was truly and genuinely committed to turning Iran into a literate, educated, technologically-proﬁcient country-also produced a large body of students and intellectuals attracted to revolutionary politics. The Shah’s answer was to turn Iranians into Europeans—to follow an authoritarian state-led development road reminiscent of Japan, and earlier Germany. But this left no place for Islam. And it was highly corrupt.</a:t>
            </a:r>
            <a:br/>
            <a:br/>
            <a:r>
              <a:t>From exile, the Ayatollah Khomeini—a former opponent of land reform, who had thought it was un-Islamic to dispossess landlords and free peasants from debt bondage—lit the fuse, calling on the Islamic clergy and the people to seize power from the despot and make an Islamic revolution. A forty-day cycle of demonstrations began, during which young religious activists would be shot by the police, thus triggering another demonstration forty days hence to mourn their deaths. In January 1979 the Shah ﬂed into exile.</a:t>
            </a:r>
            <a:br/>
            <a:br/>
            <a:r>
              <a:t>Thereafter Iran’s economy stagnated. Iran today looks to be no richer than it was in 1977. First a decade-long war with Iraq absorbed tremendous resources. Then the newly-dominant religious government had little interest in economic development: they were interested in paradise in heaven, not in utopia here on earth: the Iranian people had not made the Islamic Revolution to lower the price of watermelons.</a:t>
            </a:r>
          </a:p>
          <a:p>
            <a:pPr/>
            <a:br/>
            <a:r>
              <a:t>----</a:t>
            </a:r>
          </a:p>
          <a:p>
            <a:pPr/>
          </a:p>
          <a:p>
            <a:pPr/>
            <a:r>
              <a:t>17.3: Ideological Damage</a:t>
            </a:r>
          </a:p>
          <a:p>
            <a:pPr/>
            <a:r>
              <a:t>17.3.1: Damage from Ideologies of the Right</a:t>
            </a:r>
          </a:p>
          <a:p>
            <a:pPr/>
            <a:r>
              <a:t>The ideologies of the right did enormous damage to prospects for successful economic development in the first half of the twentieth century. Colonialism itself almost inevitably came with an ideology that the natives were unfit: unfit to rule themselves, unfit to handle complicated machinery, unfit (with a few exceptions) for sophisticated education, unfit to do much of anything other than work on plantations and staff 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 ideologies of the right did enormous damage to prospects for successful economic development in the first half of the twentieth century. Colonialism itself almost inevitably came with an ideology that the natives were unfit: unfit to rule themselves, unfit to handle complicated machinery, unfit (with a few exceptions) for sophisticated education, unfit to do much of anything other than work on plantations and staff small shops.</a:t>
            </a:r>
          </a:p>
          <a:p>
            <a:pPr/>
          </a:p>
          <a:p>
            <a:pPr/>
            <a:r>
              <a:t>The ideologies of the right did further damage to the extent that they caused, deepened, and prolonged the Great Depression. The idea that the only good economy was a gold standard economy helped start the Depression. The idea that a recession had a positive, long-run, social-darwinian effect on the economy helped deepen and prolong the Great Depression. And the fact that integration into the global economy caused large-scale economic disaster during the 1930s taught many governments in the 1940s and 1950s that they should avoid integration into the global economy: strategies of neo-autarky and import-substitution development that were fashionable in the 1950s, and that were by and large unsuccessful, had their roots in an overlearning of the lessons of the Great Depression.</a:t>
            </a:r>
          </a:p>
          <a:p>
            <a:pPr/>
          </a:p>
          <a:p>
            <a:pPr/>
            <a:r>
              <a:t>17.3.2: Damage from Ideologies of the Left</a:t>
            </a:r>
          </a:p>
          <a:p>
            <a:pPr/>
            <a:r>
              <a:t>If ideologies of the right did massive damage to prospects for economic development before 1950, ideologies of the left did massive damage to prospects for development since 1950. Newly-independent decolonized governments in the 1950s and 1960s listened to intellectuals from the left because the left had been anti-colonial—while the center and the right were, before World War II, imperialist. Thus the Indian National Congress would look to the British Labour Party—their friends in Britain—for advice on how to create the preconditions for successful economic growth. </a:t>
            </a:r>
            <a:br/>
            <a:br/>
            <a:r>
              <a:t>And left wing political opinions throughout most of the twentieth century have been at least somewhat friendly toward really-existing socialism. And that friendliness carried with it Marx’s doctrine that markets are evil in their essence— hence anything that replaced markets must be good. This had a very large influence on third world development policy in the first post-WWII generation.</a:t>
            </a:r>
            <a:br/>
            <a:br/>
            <a:r>
              <a:t>The tying of left wing commitments ﬁrst to the really-existing socialist Leninist-Stalinist régime established in Russia after the Bolshevik Revolution, and then to the successor régimes that emerged from decolonization did harm to the political left as a moral entity. Marx had looked forward to immense material wealth evenly distributed, to freedom of occupational and residential choice, to representative governments, to free speech and free association. But the really-existing socialist governments that the political left found itself associated with—the products of the Bolshevik revolution and of decolonization—had relatively little of these.</a:t>
            </a:r>
            <a:br/>
            <a:br/>
            <a:r>
              <a:t>The commitment to representative government was the ﬁrst commitment the political left threw overboard: only an educated and informed electorate could exercise its right to vote, and until such an educated and informed socialist electorate could be created, a centralized party was necessary in its place. To rank representative institutions high on any list of the criteria of a good society was, it was mistakenly thought, implicitly to attack decolonization and to defend the late colonial order. The commitment to free speech and free association went next. Nation-building required unity. If politicians and newspapers could whistle different tunes and criticize the government, this would disrupt the fragile unity of new nations. Then advocacy of private economic freedoms disappeared: all of the resources of society had to be mobilized according to a single plan for rapid industrialization.</a:t>
            </a:r>
          </a:p>
          <a:p>
            <a:pPr/>
          </a:p>
          <a:p>
            <a:pPr/>
            <a:r>
              <a:t>Thus the left-wing historian E.P. Thompson could write in the 1970s that:</a:t>
            </a:r>
          </a:p>
          <a:p>
            <a:pPr/>
          </a:p>
          <a:p>
            <a:pPr/>
            <a:r>
              <a:t>...the Communists of the 1930s and 1940s were not altogether wrong, intellectually or politically. [The] visions [we feared] were of Panzers or of Sherman tanks rolling into the East, breathing racial purity or the freedom of capital down the barrels of their guns...</a:t>
            </a:r>
            <a:br/>
          </a:p>
          <a:p>
            <a:pPr/>
            <a:r>
              <a:t>Put to one side the rhetorical pairing (at the end of the 1960s!) of Franklin Roosevelt and Adolf Hitler: either E.P. Thompson is an idiot, or it is an exaggeration not meant to be taken seriously. Note instead that, in Thompson’s mind, freedom of speech, freedom from arbitrary execution, freedom to elect the government, and material wealth orders of magnitude greater than that produced by Stalin’s bureaucracy—all these piled together—count for little because they come tied to “freedom of capital.” </a:t>
            </a:r>
            <a:br/>
            <a:br/>
            <a:r>
              <a:t>Eggs were broken. The habit of breaking them on whim grew. But no omelet appeared. </a:t>
            </a:r>
            <a: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From a cynical perspective the interesting question might be not why was there economic stagnation in much and absolute economic decline in some ofemerging markets, but why there was rapid growth in other portions. Chile, Mexico, southern Brazil, and Panama in Latin America; Algeria in Saharan and Botswana in sub-Saharan Africa; and Hong Kong, Malaysia, Singapore, South Korea, Taiwan, Thailand, and now, of course, China in Asia are countries that have made impressive strides toward closing the relative material prosperity gap vis-a-vis the global north in the post-World War II era. How have they managed to do this? What have been the key factors separating successful from unsuccessful episodes of economic development?</a:t>
            </a:r>
          </a:p>
          <a:p>
            <a:pPr/>
          </a:p>
          <a:p>
            <a:pPr/>
            <a:r>
              <a:t>The natural conclusion from emerging-market history is that successful economic development is difficult without either a limited government or a developmental state: the logic of politics is that of favors performed, wealth redistributed, inﬂuence exercised, and taxes collected; that is very different from the logic of economic growth. Only a state that is limited in the amount of damage it can do to the economy, or a state that is secure enough, independent enough, and committed to rapid economic growth can avoid this development trap.</a:t>
            </a:r>
          </a:p>
          <a:p>
            <a:pPr/>
          </a:p>
          <a:p>
            <a:pPr/>
            <a:r>
              <a:t>These are the two roads to successful rapid development: “neoliberalism,” on the one hand; and the so-called “developmental state” approach that has been so successful in East Asia on the other. Either insulate the economy from the (semi-predatory) government so that the government’s attempts to tilt the distribution of income in favor of the politically powerful are relatively ineffective and do little harm, or create a government bureaucracy whose first goal is development, and which views interests as its tools to be used in promoting economic growth, rather than as its masters.</a:t>
            </a:r>
          </a:p>
          <a:p>
            <a:pPr/>
          </a:p>
          <a:p>
            <a:pPr/>
            <a:r>
              <a:t>These pressures have, in the post-World War II period at least, been strong enough to counteract the natural tendency for poor countries to learn rapidly about technology and catch up to rich ones. There is no clear reason on the horizon for these pressures to diminish. Optimists hope that the record of economic failure provided by much third world experience in the past generation will lead to the creation of intellectual pressures for reform strong enough to overcome the bias for stagnation. </a:t>
            </a:r>
            <a:br/>
            <a:br/>
            <a:r>
              <a:t>And if ideas truly are the decisive forces making history in the long run, perhaps the optimists are right.</a:t>
            </a:r>
          </a:p>
          <a:p>
            <a:pPr/>
          </a:p>
          <a:p>
            <a:pPr/>
            <a:r>
              <a:t>If the optimists are wrong, then we are all in big trouble. Successful handling of the future’s global environmental problems, and successful long-run stabilization of human populations, hinges on successful industrialization in the third world and the consequent—rapid—passage through the demographic transition.</a:t>
            </a:r>
          </a:p>
          <a:p>
            <a:pPr/>
          </a:p>
          <a:p>
            <a:pPr/>
            <a:r>
              <a:t>----</a:t>
            </a:r>
          </a:p>
          <a:p>
            <a:pPr/>
          </a:p>
          <a:p>
            <a:pPr/>
            <a:r>
              <a:t>One way to read the economic history is as repeated attempts to produce the second: to create a pro-growth “developmental state.” Yet in the last analysis there is nothing worse than state-led development led by an anti-developmental state. And that was what too many post-independence Asian and African and too many post-World War II Latin American states turned out to be.</a:t>
            </a:r>
          </a:p>
          <a:p>
            <a:pPr/>
          </a:p>
          <a:p>
            <a:pPr/>
            <a:r>
              <a:t>Thus starting in the 1980s hopes for development—outside of the Pacific Rim, where the successful “developmental state” has been was already clearly a reality— shifted in the direction of “neoliberalism.” It seemed better to try to limit the state’s involvement in the process of development, because its interventions were more likely to be destructive than constructive. Rely, instead, on the world market as a source of demand, and on the requirements for integration into the world market and cooperation with the international agencies set up after World War II as a source of good-enough governance.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0"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 Id="rId6" Type="http://schemas.openxmlformats.org/officeDocument/2006/relationships/image" Target="../media/image5.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 Id="rId6" Type="http://schemas.openxmlformats.org/officeDocument/2006/relationships/image" Target="../media/image6.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 Id="rId6" Type="http://schemas.openxmlformats.org/officeDocument/2006/relationships/image" Target="../media/image7.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 Id="rId5" Type="http://schemas.openxmlformats.org/officeDocument/2006/relationships/image" Target="../media/image59.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 Id="rId6" Type="http://schemas.openxmlformats.org/officeDocument/2006/relationships/image" Target="../media/image8.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 Id="rId5" Type="http://schemas.openxmlformats.org/officeDocument/2006/relationships/image" Target="../media/image64.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audio" Target="../media/media6.m4a"/><Relationship Id="rId6" Type="http://schemas.microsoft.com/office/2007/relationships/media" Target="../media/media6.m4a"/><Relationship Id="rId7"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4.png"/><Relationship Id="rId6" Type="http://schemas.openxmlformats.org/officeDocument/2006/relationships/audio" Target="../media/media10.m4a"/><Relationship Id="rId7" Type="http://schemas.microsoft.com/office/2007/relationships/media" Target="../media/media10.m4a"/></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1.pptx"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3.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econ-115-lecture-11.pptx" TargetMode="External"/><Relationship Id="rId4" Type="http://schemas.openxmlformats.org/officeDocument/2006/relationships/hyperlink" Target="https://bcourses.berkeley.edu/courses/1487684" TargetMode="Externa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9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he Colonized Experience"/>
          <p:cNvSpPr txBox="1"/>
          <p:nvPr>
            <p:ph type="title"/>
          </p:nvPr>
        </p:nvSpPr>
        <p:spPr>
          <a:xfrm>
            <a:off x="314537" y="0"/>
            <a:ext cx="8501531" cy="1152994"/>
          </a:xfrm>
          <a:prstGeom prst="rect">
            <a:avLst/>
          </a:prstGeom>
        </p:spPr>
        <p:txBody>
          <a:bodyPr/>
          <a:lstStyle>
            <a:lvl1pPr defTabSz="254674">
              <a:defRPr b="1" sz="5332">
                <a:solidFill>
                  <a:srgbClr val="800000"/>
                </a:solidFill>
                <a:latin typeface="+mn-lt"/>
                <a:ea typeface="+mn-ea"/>
                <a:cs typeface="+mn-cs"/>
                <a:sym typeface="Helvetica"/>
              </a:defRPr>
            </a:lvl1pPr>
          </a:lstStyle>
          <a:p>
            <a:pPr/>
            <a:r>
              <a:t>The Colonized Experience</a:t>
            </a:r>
          </a:p>
        </p:txBody>
      </p:sp>
      <p:sp>
        <p:nvSpPr>
          <p:cNvPr id="121" name="The standard package for successful development;…"/>
          <p:cNvSpPr txBox="1"/>
          <p:nvPr>
            <p:ph type="body" sz="half" idx="1"/>
          </p:nvPr>
        </p:nvSpPr>
        <p:spPr>
          <a:xfrm>
            <a:off x="314537" y="1152992"/>
            <a:ext cx="3928564" cy="4975680"/>
          </a:xfrm>
          <a:prstGeom prst="rect">
            <a:avLst/>
          </a:prstGeom>
        </p:spPr>
        <p:txBody>
          <a:bodyPr lIns="50800" tIns="50800" rIns="50800" bIns="50800" anchor="t"/>
          <a:lstStyle/>
          <a:p>
            <a:pPr marL="155739" indent="-155739" defTabSz="393192">
              <a:spcBef>
                <a:spcPts val="300"/>
              </a:spcBef>
              <a:defRPr sz="1032">
                <a:uFill>
                  <a:solidFill>
                    <a:srgbClr val="000000"/>
                  </a:solidFill>
                </a:uFill>
                <a:latin typeface="Calibri"/>
                <a:ea typeface="Calibri"/>
                <a:cs typeface="Calibri"/>
                <a:sym typeface="Calibri"/>
              </a:defRPr>
            </a:pPr>
            <a:r>
              <a:t>The standard package for successful development;</a:t>
            </a:r>
          </a:p>
          <a:p>
            <a:pPr lvl="1" marL="346874" indent="-155739" defTabSz="393192">
              <a:spcBef>
                <a:spcPts val="300"/>
              </a:spcBef>
              <a:defRPr sz="1032">
                <a:uFill>
                  <a:solidFill>
                    <a:srgbClr val="000000"/>
                  </a:solidFill>
                </a:uFill>
                <a:latin typeface="Calibri"/>
                <a:ea typeface="Calibri"/>
                <a:cs typeface="Calibri"/>
                <a:sym typeface="Calibri"/>
              </a:defRPr>
            </a:pPr>
            <a:r>
              <a:t>Market-promoting government; </a:t>
            </a:r>
          </a:p>
          <a:p>
            <a:pPr lvl="1" marL="346874" indent="-155739" defTabSz="393192">
              <a:spcBef>
                <a:spcPts val="300"/>
              </a:spcBef>
              <a:defRPr sz="1032">
                <a:uFill>
                  <a:solidFill>
                    <a:srgbClr val="000000"/>
                  </a:solidFill>
                </a:uFill>
                <a:latin typeface="Calibri"/>
                <a:ea typeface="Calibri"/>
                <a:cs typeface="Calibri"/>
                <a:sym typeface="Calibri"/>
              </a:defRPr>
            </a:pPr>
            <a:r>
              <a:t>Building railroads, canals and ports; </a:t>
            </a:r>
          </a:p>
          <a:p>
            <a:pPr lvl="1" marL="346874" indent="-155739" defTabSz="393192">
              <a:spcBef>
                <a:spcPts val="300"/>
              </a:spcBef>
              <a:defRPr sz="1032">
                <a:uFill>
                  <a:solidFill>
                    <a:srgbClr val="000000"/>
                  </a:solidFill>
                </a:uFill>
                <a:latin typeface="Calibri"/>
                <a:ea typeface="Calibri"/>
                <a:cs typeface="Calibri"/>
                <a:sym typeface="Calibri"/>
              </a:defRPr>
            </a:pPr>
            <a:r>
              <a:t>Chartering banks for commerce and investment; </a:t>
            </a:r>
          </a:p>
          <a:p>
            <a:pPr lvl="1" marL="346874" indent="-155739" defTabSz="393192">
              <a:spcBef>
                <a:spcPts val="300"/>
              </a:spcBef>
              <a:defRPr sz="1032">
                <a:uFill>
                  <a:solidFill>
                    <a:srgbClr val="000000"/>
                  </a:solidFill>
                </a:uFill>
                <a:latin typeface="Calibri"/>
                <a:ea typeface="Calibri"/>
                <a:cs typeface="Calibri"/>
                <a:sym typeface="Calibri"/>
              </a:defRPr>
            </a:pPr>
            <a:r>
              <a:t>Establishing mass education</a:t>
            </a:r>
          </a:p>
          <a:p>
            <a:pPr lvl="1" marL="346874" indent="-155739" defTabSz="393192">
              <a:spcBef>
                <a:spcPts val="300"/>
              </a:spcBef>
              <a:defRPr sz="1032">
                <a:uFill>
                  <a:solidFill>
                    <a:srgbClr val="000000"/>
                  </a:solidFill>
                </a:uFill>
                <a:latin typeface="Calibri"/>
                <a:ea typeface="Calibri"/>
                <a:cs typeface="Calibri"/>
                <a:sym typeface="Calibri"/>
              </a:defRPr>
            </a:pPr>
            <a:r>
              <a:t>Imposing smart tariffs on those manufactured imports that would in the short-run crowd out production and thus the creation of the communities of engineering practice</a:t>
            </a:r>
          </a:p>
          <a:p>
            <a:pPr marL="155739" indent="-155739" defTabSz="393192">
              <a:spcBef>
                <a:spcPts val="300"/>
              </a:spcBef>
              <a:defRPr sz="1032">
                <a:uFill>
                  <a:solidFill>
                    <a:srgbClr val="000000"/>
                  </a:solidFill>
                </a:uFill>
                <a:latin typeface="Calibri"/>
                <a:ea typeface="Calibri"/>
                <a:cs typeface="Calibri"/>
                <a:sym typeface="Calibri"/>
              </a:defRPr>
            </a:pPr>
            <a:r>
              <a:t> Colonial masters would not allow the standard package</a:t>
            </a:r>
          </a:p>
          <a:p>
            <a:pPr marL="155739" indent="-155739" defTabSz="393192">
              <a:spcBef>
                <a:spcPts val="300"/>
              </a:spcBef>
              <a:defRPr sz="1032">
                <a:uFill>
                  <a:solidFill>
                    <a:srgbClr val="000000"/>
                  </a:solidFill>
                </a:uFill>
                <a:latin typeface="Calibri"/>
                <a:ea typeface="Calibri"/>
                <a:cs typeface="Calibri"/>
                <a:sym typeface="Calibri"/>
              </a:defRPr>
            </a:pPr>
            <a:r>
              <a:t>Neverthless, progress:</a:t>
            </a:r>
          </a:p>
          <a:p>
            <a:pPr lvl="1" marL="346874" indent="-155739" defTabSz="393192">
              <a:spcBef>
                <a:spcPts val="300"/>
              </a:spcBef>
              <a:defRPr sz="1032">
                <a:uFill>
                  <a:solidFill>
                    <a:srgbClr val="000000"/>
                  </a:solidFill>
                </a:uFill>
                <a:latin typeface="Calibri"/>
                <a:ea typeface="Calibri"/>
                <a:cs typeface="Calibri"/>
                <a:sym typeface="Calibri"/>
              </a:defRPr>
            </a:pPr>
            <a:r>
              <a:t>Even outside of the global north the world was far richer in 1950 than it had been in 1800</a:t>
            </a:r>
          </a:p>
          <a:p>
            <a:pPr lvl="1" marL="346874" indent="-155739" defTabSz="393192">
              <a:spcBef>
                <a:spcPts val="300"/>
              </a:spcBef>
              <a:defRPr sz="1032">
                <a:uFill>
                  <a:solidFill>
                    <a:srgbClr val="000000"/>
                  </a:solidFill>
                </a:uFill>
                <a:latin typeface="Calibri"/>
                <a:ea typeface="Calibri"/>
                <a:cs typeface="Calibri"/>
                <a:sym typeface="Calibri"/>
              </a:defRPr>
            </a:pPr>
            <a:r>
              <a:t>The center-of-gravity of what now is the global south was at a living standard of $2 a day in 1800s</a:t>
            </a:r>
          </a:p>
          <a:p>
            <a:pPr lvl="1" marL="346874" indent="-155739" defTabSz="393192">
              <a:spcBef>
                <a:spcPts val="300"/>
              </a:spcBef>
              <a:defRPr sz="1032">
                <a:uFill>
                  <a:solidFill>
                    <a:srgbClr val="000000"/>
                  </a:solidFill>
                </a:uFill>
                <a:latin typeface="Calibri"/>
                <a:ea typeface="Calibri"/>
                <a:cs typeface="Calibri"/>
                <a:sym typeface="Calibri"/>
              </a:defRPr>
            </a:pPr>
            <a:r>
              <a:t>$2.25 by 1870</a:t>
            </a:r>
          </a:p>
          <a:p>
            <a:pPr lvl="1" marL="346874" indent="-155739" defTabSz="393192">
              <a:spcBef>
                <a:spcPts val="300"/>
              </a:spcBef>
              <a:defRPr sz="1032">
                <a:uFill>
                  <a:solidFill>
                    <a:srgbClr val="000000"/>
                  </a:solidFill>
                </a:uFill>
                <a:latin typeface="Calibri"/>
                <a:ea typeface="Calibri"/>
                <a:cs typeface="Calibri"/>
                <a:sym typeface="Calibri"/>
              </a:defRPr>
            </a:pPr>
            <a:r>
              <a:t>$3.50 by 1913. </a:t>
            </a:r>
          </a:p>
          <a:p>
            <a:pPr lvl="1" marL="346874" indent="-155739" defTabSz="393192">
              <a:spcBef>
                <a:spcPts val="300"/>
              </a:spcBef>
              <a:defRPr sz="1032">
                <a:uFill>
                  <a:solidFill>
                    <a:srgbClr val="000000"/>
                  </a:solidFill>
                </a:uFill>
                <a:latin typeface="Calibri"/>
                <a:ea typeface="Calibri"/>
                <a:cs typeface="Calibri"/>
                <a:sym typeface="Calibri"/>
              </a:defRPr>
            </a:pPr>
            <a:r>
              <a:t>But still about $3.50 by 1950. </a:t>
            </a:r>
          </a:p>
          <a:p>
            <a:pPr marL="155739" indent="-155739" defTabSz="393192">
              <a:spcBef>
                <a:spcPts val="300"/>
              </a:spcBef>
              <a:defRPr sz="1032">
                <a:uFill>
                  <a:solidFill>
                    <a:srgbClr val="000000"/>
                  </a:solidFill>
                </a:uFill>
                <a:latin typeface="Calibri"/>
                <a:ea typeface="Calibri"/>
                <a:cs typeface="Calibri"/>
                <a:sym typeface="Calibri"/>
              </a:defRPr>
            </a:pPr>
            <a:r>
              <a:t>However, there were a number of economies that seemed to be taking advantage of opportunities: </a:t>
            </a:r>
          </a:p>
          <a:p>
            <a:pPr lvl="1" marL="346874" indent="-155739" defTabSz="393192">
              <a:spcBef>
                <a:spcPts val="300"/>
              </a:spcBef>
              <a:defRPr sz="1032">
                <a:uFill>
                  <a:solidFill>
                    <a:srgbClr val="000000"/>
                  </a:solidFill>
                </a:uFill>
                <a:latin typeface="Calibri"/>
                <a:ea typeface="Calibri"/>
                <a:cs typeface="Calibri"/>
                <a:sym typeface="Calibri"/>
              </a:defRPr>
            </a:pPr>
            <a:r>
              <a:t>Japan</a:t>
            </a:r>
          </a:p>
          <a:p>
            <a:pPr lvl="1" marL="346874" indent="-155739" defTabSz="393192">
              <a:spcBef>
                <a:spcPts val="300"/>
              </a:spcBef>
              <a:defRPr sz="1032">
                <a:uFill>
                  <a:solidFill>
                    <a:srgbClr val="000000"/>
                  </a:solidFill>
                </a:uFill>
                <a:latin typeface="Calibri"/>
                <a:ea typeface="Calibri"/>
                <a:cs typeface="Calibri"/>
                <a:sym typeface="Calibri"/>
              </a:defRPr>
            </a:pPr>
            <a:r>
              <a:t>Those parts of Latin America that escaped internal colonization by landed and bureaucratic elites</a:t>
            </a:r>
          </a:p>
          <a:p>
            <a:pPr marL="155739" indent="-155739" defTabSz="393192">
              <a:spcBef>
                <a:spcPts val="300"/>
              </a:spcBef>
              <a:defRPr sz="1032">
                <a:uFill>
                  <a:solidFill>
                    <a:srgbClr val="000000"/>
                  </a:solidFill>
                </a:uFill>
                <a:latin typeface="Calibri"/>
                <a:ea typeface="Calibri"/>
                <a:cs typeface="Calibri"/>
                <a:sym typeface="Calibri"/>
              </a:defRPr>
            </a:pPr>
            <a:r>
              <a:t>But the gap between global north and global south had grown: from 2.5 to 1 in 1800 to 4 to 1 in 1870 and 1913, and to 7 to 1 by 1950.</a:t>
            </a:r>
          </a:p>
        </p:txBody>
      </p:sp>
      <p:sp>
        <p:nvSpPr>
          <p:cNvPr id="122" name="3:15"/>
          <p:cNvSpPr txBox="1"/>
          <p:nvPr/>
        </p:nvSpPr>
        <p:spPr>
          <a:xfrm>
            <a:off x="785528" y="6546761"/>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33" y="6169953"/>
            <a:ext cx="571501" cy="571501"/>
          </a:xfrm>
          <a:prstGeom prst="rect">
            <a:avLst/>
          </a:prstGeom>
          <a:ln w="12700">
            <a:miter lim="400000"/>
          </a:ln>
        </p:spPr>
      </p:pic>
      <p:pic>
        <p:nvPicPr>
          <p:cNvPr id="124" name="Image" descr="Image"/>
          <p:cNvPicPr>
            <a:picLocks noChangeAspect="1"/>
          </p:cNvPicPr>
          <p:nvPr/>
        </p:nvPicPr>
        <p:blipFill>
          <a:blip r:embed="rId6">
            <a:extLst/>
          </a:blip>
          <a:stretch>
            <a:fillRect/>
          </a:stretch>
        </p:blipFill>
        <p:spPr>
          <a:xfrm>
            <a:off x="4243100" y="1152993"/>
            <a:ext cx="4660293" cy="397411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4890000" fill="hold"/>
                                        <p:tgtEl>
                                          <p:spTgt spid="1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3"/>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89" name="The largest automobile manufacturer in the world in 1928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largest automobile manufacturer in the world in 1928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92" name="Worldwide, the Great Depression was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Worldwide, the Great Depression was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Review: New Deals"/>
          <p:cNvSpPr txBox="1"/>
          <p:nvPr>
            <p:ph type="title" idx="4294967295"/>
          </p:nvPr>
        </p:nvSpPr>
        <p:spPr>
          <a:xfrm>
            <a:off x="457199" y="-1"/>
            <a:ext cx="8228391" cy="1023141"/>
          </a:xfrm>
          <a:prstGeom prst="rect">
            <a:avLst/>
          </a:prstGeom>
        </p:spPr>
        <p:txBody>
          <a:bodyPr lIns="50800" tIns="50800" rIns="50800" bIns="50800"/>
          <a:lstStyle>
            <a:lvl1pPr defTabSz="410765"/>
          </a:lstStyle>
          <a:p>
            <a:pPr/>
            <a:r>
              <a:t>Review: New Deals</a:t>
            </a:r>
          </a:p>
        </p:txBody>
      </p:sp>
      <p:sp>
        <p:nvSpPr>
          <p:cNvPr id="495"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496"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499"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The Polanyian Perplex"/>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The Polanyian Perplex</a:t>
            </a:r>
          </a:p>
        </p:txBody>
      </p:sp>
      <p:sp>
        <p:nvSpPr>
          <p:cNvPr id="502" name="People believe that the rights they have are broader and deeper than simply property rights, but the market economy disagrees.…"/>
          <p:cNvSpPr txBox="1"/>
          <p:nvPr>
            <p:ph type="body" idx="4294967295"/>
          </p:nvPr>
        </p:nvSpPr>
        <p:spPr>
          <a:xfrm>
            <a:off x="457199" y="1023139"/>
            <a:ext cx="8228391" cy="5244064"/>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76">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76">
                <a:uFill>
                  <a:solidFill>
                    <a:srgbClr val="000000"/>
                  </a:solidFill>
                </a:uFill>
                <a:latin typeface="Calibri"/>
                <a:ea typeface="Calibri"/>
                <a:cs typeface="Calibri"/>
                <a:sym typeface="Calibri"/>
              </a:defRPr>
            </a:pPr>
            <a:r>
              <a:t>“Fictitious commodities”:</a:t>
            </a:r>
          </a:p>
          <a:p>
            <a:pPr lvl="1" marL="798618" indent="-358563" defTabSz="905255">
              <a:spcBef>
                <a:spcPts val="800"/>
              </a:spcBef>
              <a:defRPr sz="2376">
                <a:uFill>
                  <a:solidFill>
                    <a:srgbClr val="000000"/>
                  </a:solidFill>
                </a:uFill>
                <a:latin typeface="Calibri"/>
                <a:ea typeface="Calibri"/>
                <a:cs typeface="Calibri"/>
                <a:sym typeface="Calibri"/>
              </a:defRPr>
            </a:pPr>
            <a:r>
              <a:t>Land</a:t>
            </a:r>
          </a:p>
          <a:p>
            <a:pPr lvl="1" marL="798618" indent="-358563" defTabSz="905255">
              <a:spcBef>
                <a:spcPts val="800"/>
              </a:spcBef>
              <a:defRPr sz="2376">
                <a:uFill>
                  <a:solidFill>
                    <a:srgbClr val="000000"/>
                  </a:solidFill>
                </a:uFill>
                <a:latin typeface="Calibri"/>
                <a:ea typeface="Calibri"/>
                <a:cs typeface="Calibri"/>
                <a:sym typeface="Calibri"/>
              </a:defRPr>
            </a:pPr>
            <a:r>
              <a:t>Labor</a:t>
            </a:r>
          </a:p>
          <a:p>
            <a:pPr lvl="1" marL="798618" indent="-358563" defTabSz="905255">
              <a:spcBef>
                <a:spcPts val="800"/>
              </a:spcBef>
              <a:defRPr sz="2376">
                <a:uFill>
                  <a:solidFill>
                    <a:srgbClr val="000000"/>
                  </a:solidFill>
                </a:uFill>
                <a:latin typeface="Calibri"/>
                <a:ea typeface="Calibri"/>
                <a:cs typeface="Calibri"/>
                <a:sym typeface="Calibri"/>
              </a:defRPr>
            </a:pPr>
            <a:r>
              <a:t>Finance</a:t>
            </a:r>
          </a:p>
          <a:p>
            <a:pPr marL="358563" indent="-358563" defTabSz="905255">
              <a:spcBef>
                <a:spcPts val="800"/>
              </a:spcBef>
              <a:defRPr sz="2376">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The Permanent Problem of the Human Race"/>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Permanent Problem of the Human Race</a:t>
            </a:r>
          </a:p>
        </p:txBody>
      </p:sp>
      <p:sp>
        <p:nvSpPr>
          <p:cNvPr id="505" name="John Maynard Keynes thought that the economic problem would not be the &quot;major problem of the human race&quot;…"/>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28">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28">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508"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51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1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51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Political Hopes"/>
          <p:cNvSpPr txBox="1"/>
          <p:nvPr>
            <p:ph type="title"/>
          </p:nvPr>
        </p:nvSpPr>
        <p:spPr>
          <a:xfrm>
            <a:off x="124795" y="0"/>
            <a:ext cx="8890001" cy="1261269"/>
          </a:xfrm>
          <a:prstGeom prst="rect">
            <a:avLst/>
          </a:prstGeom>
        </p:spPr>
        <p:txBody>
          <a:bodyPr/>
          <a:lstStyle>
            <a:lvl1pPr defTabSz="438911">
              <a:defRPr sz="7679"/>
            </a:lvl1pPr>
          </a:lstStyle>
          <a:p>
            <a:pPr/>
            <a:r>
              <a:t>Political Hopes</a:t>
            </a:r>
          </a:p>
        </p:txBody>
      </p:sp>
      <p:sp>
        <p:nvSpPr>
          <p:cNvPr id="129" name="After World War II the now-dominant United States would not bless colonialism…"/>
          <p:cNvSpPr txBox="1"/>
          <p:nvPr>
            <p:ph type="body" sz="half" idx="1"/>
          </p:nvPr>
        </p:nvSpPr>
        <p:spPr>
          <a:xfrm>
            <a:off x="124795" y="1261268"/>
            <a:ext cx="3931380" cy="4491833"/>
          </a:xfrm>
          <a:prstGeom prst="rect">
            <a:avLst/>
          </a:prstGeom>
        </p:spPr>
        <p:txBody>
          <a:bodyPr anchor="t"/>
          <a:lstStyle/>
          <a:p>
            <a:pPr marL="254846" indent="-254846" defTabSz="353258">
              <a:spcBef>
                <a:spcPts val="1000"/>
              </a:spcBef>
              <a:defRPr sz="2064">
                <a:latin typeface="Times New Roman"/>
                <a:ea typeface="Times New Roman"/>
                <a:cs typeface="Times New Roman"/>
                <a:sym typeface="Times New Roman"/>
              </a:defRPr>
            </a:pPr>
            <a:r>
              <a:t>After World War II the now-dominant United States would not bless colonialism</a:t>
            </a:r>
          </a:p>
          <a:p>
            <a:pPr marL="254846" indent="-254846" defTabSz="353258">
              <a:spcBef>
                <a:spcPts val="1000"/>
              </a:spcBef>
              <a:defRPr sz="2064">
                <a:latin typeface="Times New Roman"/>
                <a:ea typeface="Times New Roman"/>
                <a:cs typeface="Times New Roman"/>
                <a:sym typeface="Times New Roman"/>
              </a:defRPr>
            </a:pPr>
            <a:r>
              <a:t>Social democratic governments rejected the civilizing mission of the colonial empires</a:t>
            </a:r>
          </a:p>
          <a:p>
            <a:pPr marL="254846" indent="-254846" defTabSz="353258">
              <a:spcBef>
                <a:spcPts val="1000"/>
              </a:spcBef>
              <a:defRPr sz="2064">
                <a:latin typeface="Times New Roman"/>
                <a:ea typeface="Times New Roman"/>
                <a:cs typeface="Times New Roman"/>
                <a:sym typeface="Times New Roman"/>
              </a:defRPr>
            </a:pPr>
            <a:r>
              <a:t>And so colonial masters withdrew</a:t>
            </a:r>
          </a:p>
          <a:p>
            <a:pPr marL="254846" indent="-254846" defTabSz="353258">
              <a:spcBef>
                <a:spcPts val="1000"/>
              </a:spcBef>
              <a:defRPr sz="2064">
                <a:latin typeface="Times New Roman"/>
                <a:ea typeface="Times New Roman"/>
                <a:cs typeface="Times New Roman"/>
                <a:sym typeface="Times New Roman"/>
              </a:defRPr>
            </a:pPr>
            <a:r>
              <a:t>The “winds of change” brought independence to Asia and Africa</a:t>
            </a:r>
          </a:p>
          <a:p>
            <a:pPr marL="254846" indent="-254846" defTabSz="353258">
              <a:spcBef>
                <a:spcPts val="1000"/>
              </a:spcBef>
              <a:defRPr sz="2064">
                <a:latin typeface="Times New Roman"/>
                <a:ea typeface="Times New Roman"/>
                <a:cs typeface="Times New Roman"/>
                <a:sym typeface="Times New Roman"/>
              </a:defRPr>
            </a:pPr>
            <a:r>
              <a:t>And with these winds came great hopes for development—and democracy</a:t>
            </a:r>
          </a:p>
        </p:txBody>
      </p:sp>
      <p:sp>
        <p:nvSpPr>
          <p:cNvPr id="130" name="2:0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2466" y="6169953"/>
            <a:ext cx="571501" cy="571501"/>
          </a:xfrm>
          <a:prstGeom prst="rect">
            <a:avLst/>
          </a:prstGeom>
          <a:ln w="12700">
            <a:miter lim="400000"/>
          </a:ln>
        </p:spPr>
      </p:pic>
      <p:pic>
        <p:nvPicPr>
          <p:cNvPr id="132" name="Image" descr="Image"/>
          <p:cNvPicPr>
            <a:picLocks noChangeAspect="1"/>
          </p:cNvPicPr>
          <p:nvPr/>
        </p:nvPicPr>
        <p:blipFill>
          <a:blip r:embed="rId6">
            <a:extLst/>
          </a:blip>
          <a:stretch>
            <a:fillRect/>
          </a:stretch>
        </p:blipFill>
        <p:spPr>
          <a:xfrm>
            <a:off x="4056174" y="1261268"/>
            <a:ext cx="4958622" cy="344406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5418333" fill="hold"/>
                                        <p:tgtEl>
                                          <p:spTgt spid="1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1"/>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52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52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52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52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0"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53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534"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3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538"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3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54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4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5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7"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54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5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2"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55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5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7"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olitical Realities"/>
          <p:cNvSpPr txBox="1"/>
          <p:nvPr>
            <p:ph type="title"/>
          </p:nvPr>
        </p:nvSpPr>
        <p:spPr>
          <a:xfrm>
            <a:off x="124795" y="0"/>
            <a:ext cx="8890001" cy="1261269"/>
          </a:xfrm>
          <a:prstGeom prst="rect">
            <a:avLst/>
          </a:prstGeom>
        </p:spPr>
        <p:txBody>
          <a:bodyPr/>
          <a:lstStyle>
            <a:lvl1pPr defTabSz="438911">
              <a:defRPr sz="7679"/>
            </a:lvl1pPr>
          </a:lstStyle>
          <a:p>
            <a:pPr/>
            <a:r>
              <a:t>Political Realities</a:t>
            </a:r>
          </a:p>
        </p:txBody>
      </p:sp>
      <p:sp>
        <p:nvSpPr>
          <p:cNvPr id="137" name="Westminster-style parliamentary politics and independent judiciaries soon became rare exceptions…"/>
          <p:cNvSpPr txBox="1"/>
          <p:nvPr>
            <p:ph type="body" sz="half" idx="1"/>
          </p:nvPr>
        </p:nvSpPr>
        <p:spPr>
          <a:xfrm>
            <a:off x="124795" y="1261268"/>
            <a:ext cx="3931380" cy="4491833"/>
          </a:xfrm>
          <a:prstGeom prst="rect">
            <a:avLst/>
          </a:prstGeom>
        </p:spPr>
        <p:txBody>
          <a:bodyPr anchor="t"/>
          <a:lstStyle/>
          <a:p>
            <a:pPr marL="198543" indent="-198543" defTabSz="275212">
              <a:spcBef>
                <a:spcPts val="800"/>
              </a:spcBef>
              <a:defRPr sz="1608">
                <a:latin typeface="Times New Roman"/>
                <a:ea typeface="Times New Roman"/>
                <a:cs typeface="Times New Roman"/>
                <a:sym typeface="Times New Roman"/>
              </a:defRPr>
            </a:pPr>
            <a:r>
              <a:t>Westminster-style parliamentary politics and independent judiciaries soon became rare exceptions</a:t>
            </a:r>
          </a:p>
          <a:p>
            <a:pPr marL="198543" indent="-198543" defTabSz="275212">
              <a:spcBef>
                <a:spcPts val="800"/>
              </a:spcBef>
              <a:defRPr sz="1608">
                <a:latin typeface="Times New Roman"/>
                <a:ea typeface="Times New Roman"/>
                <a:cs typeface="Times New Roman"/>
                <a:sym typeface="Times New Roman"/>
              </a:defRPr>
            </a:pPr>
            <a:r>
              <a:t>Found only in India (a very important exception indeed) and a few others</a:t>
            </a:r>
          </a:p>
          <a:p>
            <a:pPr marL="198543" indent="-198543" defTabSz="275212">
              <a:spcBef>
                <a:spcPts val="800"/>
              </a:spcBef>
              <a:defRPr sz="1608">
                <a:latin typeface="Times New Roman"/>
                <a:ea typeface="Times New Roman"/>
                <a:cs typeface="Times New Roman"/>
                <a:sym typeface="Times New Roman"/>
              </a:defRPr>
            </a:pPr>
            <a:r>
              <a:t>Regimes emerged that derived their authority from”</a:t>
            </a:r>
          </a:p>
          <a:p>
            <a:pPr lvl="1" marL="496358" indent="-198543" defTabSz="275212">
              <a:spcBef>
                <a:spcPts val="800"/>
              </a:spcBef>
              <a:defRPr sz="1608">
                <a:latin typeface="Times New Roman"/>
                <a:ea typeface="Times New Roman"/>
                <a:cs typeface="Times New Roman"/>
                <a:sym typeface="Times New Roman"/>
              </a:defRPr>
            </a:pPr>
            <a:r>
              <a:t>The army and the police suppressing dissent</a:t>
            </a:r>
          </a:p>
          <a:p>
            <a:pPr lvl="1" marL="496358" indent="-198543" defTabSz="275212">
              <a:spcBef>
                <a:spcPts val="800"/>
              </a:spcBef>
              <a:defRPr sz="1608">
                <a:latin typeface="Times New Roman"/>
                <a:ea typeface="Times New Roman"/>
                <a:cs typeface="Times New Roman"/>
                <a:sym typeface="Times New Roman"/>
              </a:defRPr>
            </a:pPr>
            <a:r>
              <a:t>From populist attachment to a charismatic nation-symbolizing reforming leader</a:t>
            </a:r>
          </a:p>
          <a:p>
            <a:pPr lvl="1" marL="496358" indent="-198543" defTabSz="275212">
              <a:spcBef>
                <a:spcPts val="800"/>
              </a:spcBef>
              <a:defRPr sz="1608">
                <a:latin typeface="Times New Roman"/>
                <a:ea typeface="Times New Roman"/>
                <a:cs typeface="Times New Roman"/>
                <a:sym typeface="Times New Roman"/>
              </a:defRPr>
            </a:pPr>
            <a:r>
              <a:t>From a cohesive ethnic group that hung together lest they hang separately</a:t>
            </a:r>
            <a:br/>
          </a:p>
        </p:txBody>
      </p:sp>
      <p:sp>
        <p:nvSpPr>
          <p:cNvPr id="138" name="1:4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1:40</a:t>
            </a:r>
          </a:p>
        </p:txBody>
      </p:sp>
      <p:pic>
        <p:nvPicPr>
          <p:cNvPr id="1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4933" y="6192420"/>
            <a:ext cx="571501" cy="571501"/>
          </a:xfrm>
          <a:prstGeom prst="rect">
            <a:avLst/>
          </a:prstGeom>
          <a:ln w="12700">
            <a:miter lim="400000"/>
          </a:ln>
        </p:spPr>
      </p:pic>
      <p:pic>
        <p:nvPicPr>
          <p:cNvPr id="140" name="Image" descr="Image"/>
          <p:cNvPicPr>
            <a:picLocks noChangeAspect="1"/>
          </p:cNvPicPr>
          <p:nvPr/>
        </p:nvPicPr>
        <p:blipFill>
          <a:blip r:embed="rId6">
            <a:extLst/>
          </a:blip>
          <a:stretch>
            <a:fillRect/>
          </a:stretch>
        </p:blipFill>
        <p:spPr>
          <a:xfrm>
            <a:off x="4056174" y="1261268"/>
            <a:ext cx="4958622" cy="413963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1620000"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6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6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5"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6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0"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4"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75"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76"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0"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1"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82"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83"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84"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8"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9"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90"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91"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92"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6"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97"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98"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99"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00"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601"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0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0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0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0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09"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10"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611"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61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15"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1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9"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20"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Economic Growth Realities"/>
          <p:cNvSpPr txBox="1"/>
          <p:nvPr>
            <p:ph type="title"/>
          </p:nvPr>
        </p:nvSpPr>
        <p:spPr>
          <a:xfrm>
            <a:off x="124795" y="0"/>
            <a:ext cx="8890001" cy="1261269"/>
          </a:xfrm>
          <a:prstGeom prst="rect">
            <a:avLst/>
          </a:prstGeom>
        </p:spPr>
        <p:txBody>
          <a:bodyPr/>
          <a:lstStyle>
            <a:lvl1pPr defTabSz="356615">
              <a:defRPr sz="6240"/>
            </a:lvl1pPr>
          </a:lstStyle>
          <a:p>
            <a:pPr/>
            <a:r>
              <a:t>Economic Growth Realities</a:t>
            </a:r>
          </a:p>
        </p:txBody>
      </p:sp>
      <p:sp>
        <p:nvSpPr>
          <p:cNvPr id="145" name="From a center-of-gravity of $3.50 a day as a living standard in 1950 to $6 or so a day in 1975,…"/>
          <p:cNvSpPr txBox="1"/>
          <p:nvPr>
            <p:ph type="body" sz="half" idx="1"/>
          </p:nvPr>
        </p:nvSpPr>
        <p:spPr>
          <a:xfrm>
            <a:off x="124795" y="1261268"/>
            <a:ext cx="3931380" cy="4491833"/>
          </a:xfrm>
          <a:prstGeom prst="rect">
            <a:avLst/>
          </a:prstGeom>
        </p:spPr>
        <p:txBody>
          <a:bodyPr anchor="t"/>
          <a:lstStyle/>
          <a:p>
            <a:pPr marL="145203" indent="-145203" defTabSz="201275">
              <a:spcBef>
                <a:spcPts val="500"/>
              </a:spcBef>
              <a:defRPr sz="1176">
                <a:latin typeface="Times New Roman"/>
                <a:ea typeface="Times New Roman"/>
                <a:cs typeface="Times New Roman"/>
                <a:sym typeface="Times New Roman"/>
              </a:defRPr>
            </a:pPr>
            <a:r>
              <a:t>From a center-of-gravity of $3.50 a day as a living standard in 1950 to $6 or so a day in 1975,</a:t>
            </a:r>
          </a:p>
          <a:p>
            <a:pPr lvl="1" marL="363008" indent="-145203" defTabSz="201275">
              <a:spcBef>
                <a:spcPts val="500"/>
              </a:spcBef>
              <a:defRPr sz="1176">
                <a:latin typeface="Times New Roman"/>
                <a:ea typeface="Times New Roman"/>
                <a:cs typeface="Times New Roman"/>
                <a:sym typeface="Times New Roman"/>
              </a:defRPr>
            </a:pPr>
            <a:r>
              <a:t>The global south did grow</a:t>
            </a:r>
          </a:p>
          <a:p>
            <a:pPr lvl="1" marL="363008" indent="-145203" defTabSz="201275">
              <a:spcBef>
                <a:spcPts val="500"/>
              </a:spcBef>
              <a:defRPr sz="1176">
                <a:latin typeface="Times New Roman"/>
                <a:ea typeface="Times New Roman"/>
                <a:cs typeface="Times New Roman"/>
                <a:sym typeface="Times New Roman"/>
              </a:defRPr>
            </a:pPr>
            <a:r>
              <a:t>But it did not catch up</a:t>
            </a:r>
          </a:p>
          <a:p>
            <a:pPr lvl="1" marL="363008" indent="-145203" defTabSz="201275">
              <a:spcBef>
                <a:spcPts val="500"/>
              </a:spcBef>
              <a:defRPr sz="1176">
                <a:latin typeface="Times New Roman"/>
                <a:ea typeface="Times New Roman"/>
                <a:cs typeface="Times New Roman"/>
                <a:sym typeface="Times New Roman"/>
              </a:defRPr>
            </a:pPr>
            <a:r>
              <a:t>That widening stopped after 1975. </a:t>
            </a:r>
          </a:p>
          <a:p>
            <a:pPr marL="145203" indent="-145203" defTabSz="201275">
              <a:spcBef>
                <a:spcPts val="500"/>
              </a:spcBef>
              <a:defRPr sz="1176">
                <a:latin typeface="Times New Roman"/>
                <a:ea typeface="Times New Roman"/>
                <a:cs typeface="Times New Roman"/>
                <a:sym typeface="Times New Roman"/>
              </a:defRPr>
            </a:pPr>
            <a:r>
              <a:t>Since 1975, convergence for people</a:t>
            </a:r>
          </a:p>
          <a:p>
            <a:pPr marL="145203" indent="-145203" defTabSz="201275">
              <a:spcBef>
                <a:spcPts val="500"/>
              </a:spcBef>
              <a:defRPr sz="1176">
                <a:latin typeface="Times New Roman"/>
                <a:ea typeface="Times New Roman"/>
                <a:cs typeface="Times New Roman"/>
                <a:sym typeface="Times New Roman"/>
              </a:defRPr>
            </a:pPr>
            <a:r>
              <a:t>But since 1975, stasis for nation-states</a:t>
            </a:r>
          </a:p>
          <a:p>
            <a:pPr marL="145203" indent="-145203" defTabSz="201275">
              <a:spcBef>
                <a:spcPts val="500"/>
              </a:spcBef>
              <a:defRPr sz="1176">
                <a:latin typeface="Times New Roman"/>
                <a:ea typeface="Times New Roman"/>
                <a:cs typeface="Times New Roman"/>
                <a:sym typeface="Times New Roman"/>
              </a:defRPr>
            </a:pPr>
            <a:r>
              <a:t>Africa has fallen way, way behind</a:t>
            </a:r>
          </a:p>
          <a:p>
            <a:pPr lvl="1" marL="363008" indent="-145203" defTabSz="201275">
              <a:spcBef>
                <a:spcPts val="500"/>
              </a:spcBef>
              <a:defRPr sz="1176">
                <a:latin typeface="Times New Roman"/>
                <a:ea typeface="Times New Roman"/>
                <a:cs typeface="Times New Roman"/>
                <a:sym typeface="Times New Roman"/>
              </a:defRPr>
            </a:pPr>
            <a:r>
              <a:t>Perhaps most discouraging was the relative fall in the generation after independence of export crops</a:t>
            </a:r>
          </a:p>
          <a:p>
            <a:pPr marL="145203" indent="-145203" defTabSz="201275">
              <a:spcBef>
                <a:spcPts val="500"/>
              </a:spcBef>
              <a:defRPr sz="1176">
                <a:latin typeface="Times New Roman"/>
                <a:ea typeface="Times New Roman"/>
                <a:cs typeface="Times New Roman"/>
                <a:sym typeface="Times New Roman"/>
              </a:defRPr>
            </a:pPr>
            <a:r>
              <a:t>What went wrong?</a:t>
            </a:r>
          </a:p>
          <a:p>
            <a:pPr lvl="1" marL="363008" indent="-145203" defTabSz="201275">
              <a:spcBef>
                <a:spcPts val="500"/>
              </a:spcBef>
              <a:defRPr sz="1176">
                <a:latin typeface="Times New Roman"/>
                <a:ea typeface="Times New Roman"/>
                <a:cs typeface="Times New Roman"/>
                <a:sym typeface="Times New Roman"/>
              </a:defRPr>
            </a:pPr>
            <a:r>
              <a:t>The storehouse of industrial technologies developed since the industrial revolution is open</a:t>
            </a:r>
          </a:p>
          <a:p>
            <a:pPr lvl="1" marL="363008" indent="-145203" defTabSz="201275">
              <a:spcBef>
                <a:spcPts val="500"/>
              </a:spcBef>
              <a:defRPr sz="1176">
                <a:latin typeface="Times New Roman"/>
                <a:ea typeface="Times New Roman"/>
                <a:cs typeface="Times New Roman"/>
                <a:sym typeface="Times New Roman"/>
              </a:defRPr>
            </a:pPr>
            <a:r>
              <a:t>Many emerging markets that had seemed well on the escalator to modernity in 1950 or 1975 have failed of their promise. </a:t>
            </a:r>
          </a:p>
          <a:p>
            <a:pPr lvl="1" marL="363008" indent="-145203" defTabSz="201275">
              <a:spcBef>
                <a:spcPts val="500"/>
              </a:spcBef>
              <a:defRPr sz="1176">
                <a:latin typeface="Times New Roman"/>
                <a:ea typeface="Times New Roman"/>
                <a:cs typeface="Times New Roman"/>
                <a:sym typeface="Times New Roman"/>
              </a:defRPr>
            </a:pPr>
            <a:r>
              <a:t>A broadly richer world, yes. </a:t>
            </a:r>
          </a:p>
          <a:p>
            <a:pPr lvl="1" marL="363008" indent="-145203" defTabSz="201275">
              <a:spcBef>
                <a:spcPts val="500"/>
              </a:spcBef>
              <a:defRPr sz="1176">
                <a:latin typeface="Times New Roman"/>
                <a:ea typeface="Times New Roman"/>
                <a:cs typeface="Times New Roman"/>
                <a:sym typeface="Times New Roman"/>
              </a:defRPr>
            </a:pPr>
            <a:r>
              <a:t>A world much more integrated, yes. </a:t>
            </a:r>
          </a:p>
          <a:p>
            <a:pPr lvl="1" marL="363008" indent="-145203" defTabSz="201275">
              <a:spcBef>
                <a:spcPts val="500"/>
              </a:spcBef>
              <a:defRPr sz="1176">
                <a:latin typeface="Times New Roman"/>
                <a:ea typeface="Times New Roman"/>
                <a:cs typeface="Times New Roman"/>
                <a:sym typeface="Times New Roman"/>
              </a:defRPr>
            </a:pPr>
            <a:r>
              <a:t>But not convergence on the nation-state level</a:t>
            </a:r>
          </a:p>
        </p:txBody>
      </p:sp>
      <p:sp>
        <p:nvSpPr>
          <p:cNvPr id="146" name="4:3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14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2466" y="6181186"/>
            <a:ext cx="571501" cy="571501"/>
          </a:xfrm>
          <a:prstGeom prst="rect">
            <a:avLst/>
          </a:prstGeom>
          <a:ln w="12700">
            <a:miter lim="400000"/>
          </a:ln>
        </p:spPr>
      </p:pic>
      <p:pic>
        <p:nvPicPr>
          <p:cNvPr id="148" name="Image" descr="Image"/>
          <p:cNvPicPr>
            <a:picLocks noChangeAspect="1"/>
          </p:cNvPicPr>
          <p:nvPr/>
        </p:nvPicPr>
        <p:blipFill>
          <a:blip r:embed="rId6">
            <a:extLst/>
          </a:blip>
          <a:stretch>
            <a:fillRect/>
          </a:stretch>
        </p:blipFill>
        <p:spPr>
          <a:xfrm>
            <a:off x="4056174" y="1261268"/>
            <a:ext cx="4958622" cy="32249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9988333" fill="hold"/>
                                        <p:tgtEl>
                                          <p:spTgt spid="1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7"/>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4"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25"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626"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0"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4"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8"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4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2"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64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6"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4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0"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1"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652"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5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6"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7"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58"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6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2"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63"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64"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6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68"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153" name="On to Chapter 3: Globalizing the World, 1870-1914 (&amp; Eichengreen, 1&amp;2):…"/>
          <p:cNvSpPr txBox="1"/>
          <p:nvPr>
            <p:ph type="body" idx="4294967295"/>
          </p:nvPr>
        </p:nvSpPr>
        <p:spPr>
          <a:xfrm>
            <a:off x="277663" y="1408338"/>
            <a:ext cx="8572501" cy="517763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1"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74"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75"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9"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8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4"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8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9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9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4"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9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9"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70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0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4"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0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0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9"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1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13"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714"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156"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Catch Our Breath…"/>
          <p:cNvSpPr txBox="1"/>
          <p:nvPr>
            <p:ph type="title"/>
          </p:nvPr>
        </p:nvSpPr>
        <p:spPr>
          <a:xfrm>
            <a:off x="276457" y="-2"/>
            <a:ext cx="8572501" cy="1270003"/>
          </a:xfrm>
          <a:prstGeom prst="rect">
            <a:avLst/>
          </a:prstGeom>
        </p:spPr>
        <p:txBody>
          <a:bodyPr/>
          <a:lstStyle/>
          <a:p>
            <a:pPr/>
            <a:r>
              <a:t>Notes</a:t>
            </a:r>
          </a:p>
        </p:txBody>
      </p:sp>
      <p:sp>
        <p:nvSpPr>
          <p:cNvPr id="717"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71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Kleptocracy"/>
          <p:cNvSpPr txBox="1"/>
          <p:nvPr>
            <p:ph type="title"/>
          </p:nvPr>
        </p:nvSpPr>
        <p:spPr>
          <a:xfrm>
            <a:off x="124795" y="0"/>
            <a:ext cx="8890001" cy="1261269"/>
          </a:xfrm>
          <a:prstGeom prst="rect">
            <a:avLst/>
          </a:prstGeom>
        </p:spPr>
        <p:txBody>
          <a:bodyPr/>
          <a:lstStyle>
            <a:lvl1pPr defTabSz="438911">
              <a:defRPr sz="7679">
                <a:solidFill>
                  <a:srgbClr val="800000"/>
                </a:solidFill>
              </a:defRPr>
            </a:lvl1pPr>
          </a:lstStyle>
          <a:p>
            <a:pPr/>
            <a:r>
              <a:t>Kleptocracy</a:t>
            </a:r>
          </a:p>
        </p:txBody>
      </p:sp>
      <p:sp>
        <p:nvSpPr>
          <p:cNvPr id="159" name="One short and too-simple answer is that the fault—where there is fault—lies in governments: kleptocracy…"/>
          <p:cNvSpPr txBox="1"/>
          <p:nvPr>
            <p:ph type="body" sz="half" idx="1"/>
          </p:nvPr>
        </p:nvSpPr>
        <p:spPr>
          <a:xfrm>
            <a:off x="124795" y="1261268"/>
            <a:ext cx="4244319" cy="4849459"/>
          </a:xfrm>
          <a:prstGeom prst="rect">
            <a:avLst/>
          </a:prstGeom>
        </p:spPr>
        <p:txBody>
          <a:bodyPr anchor="t"/>
          <a:lstStyle/>
          <a:p>
            <a:pPr marL="148166" indent="-148166" defTabSz="205382">
              <a:spcBef>
                <a:spcPts val="600"/>
              </a:spcBef>
              <a:defRPr sz="1200">
                <a:latin typeface="Times New Roman"/>
                <a:ea typeface="Times New Roman"/>
                <a:cs typeface="Times New Roman"/>
                <a:sym typeface="Times New Roman"/>
              </a:defRPr>
            </a:pPr>
            <a:r>
              <a:t>One short and too-simple answer is that the fault—where there is fault—lies in governments: kleptocracy</a:t>
            </a:r>
          </a:p>
          <a:p>
            <a:pPr marL="148166" indent="-148166" defTabSz="205382">
              <a:spcBef>
                <a:spcPts val="600"/>
              </a:spcBef>
              <a:defRPr sz="1200">
                <a:latin typeface="Times New Roman"/>
                <a:ea typeface="Times New Roman"/>
                <a:cs typeface="Times New Roman"/>
                <a:sym typeface="Times New Roman"/>
              </a:defRPr>
            </a:pPr>
            <a:r>
              <a:t>In a historical perspective kleptocracy—rule by the thieves—is nothing new</a:t>
            </a:r>
          </a:p>
          <a:p>
            <a:pPr marL="148166" indent="-148166" defTabSz="205382">
              <a:spcBef>
                <a:spcPts val="600"/>
              </a:spcBef>
              <a:defRPr sz="1200">
                <a:latin typeface="Times New Roman"/>
                <a:ea typeface="Times New Roman"/>
                <a:cs typeface="Times New Roman"/>
                <a:sym typeface="Times New Roman"/>
              </a:defRPr>
            </a:pPr>
            <a:r>
              <a:t>It is, rather, the rule</a:t>
            </a:r>
          </a:p>
          <a:p>
            <a:pPr marL="148166" indent="-148166" defTabSz="205382">
              <a:spcBef>
                <a:spcPts val="600"/>
              </a:spcBef>
              <a:defRPr sz="1200">
                <a:latin typeface="Times New Roman"/>
                <a:ea typeface="Times New Roman"/>
                <a:cs typeface="Times New Roman"/>
                <a:sym typeface="Times New Roman"/>
              </a:defRPr>
            </a:pPr>
            <a:r>
              <a:t>Most governments at most times in most places have followed policies that show little interest in nurturing sustained increases in productivity. </a:t>
            </a:r>
          </a:p>
          <a:p>
            <a:pPr marL="148166" indent="-148166" defTabSz="205382">
              <a:spcBef>
                <a:spcPts val="600"/>
              </a:spcBef>
              <a:defRPr sz="1200">
                <a:latin typeface="Times New Roman"/>
                <a:ea typeface="Times New Roman"/>
                <a:cs typeface="Times New Roman"/>
                <a:sym typeface="Times New Roman"/>
              </a:defRPr>
            </a:pPr>
            <a:r>
              <a:t>Why should we expect modern emerging markets to be different? </a:t>
            </a:r>
          </a:p>
          <a:p>
            <a:pPr lvl="1" marL="370416" indent="-148166" defTabSz="205382">
              <a:spcBef>
                <a:spcPts val="600"/>
              </a:spcBef>
              <a:defRPr sz="1200">
                <a:latin typeface="Times New Roman"/>
                <a:ea typeface="Times New Roman"/>
                <a:cs typeface="Times New Roman"/>
                <a:sym typeface="Times New Roman"/>
              </a:defRPr>
            </a:pPr>
            <a:r>
              <a:t>We would expect that governments would take great care to prevent food riots in the capital (and they do)</a:t>
            </a:r>
          </a:p>
          <a:p>
            <a:pPr lvl="1" marL="370416" indent="-148166" defTabSz="205382">
              <a:spcBef>
                <a:spcPts val="600"/>
              </a:spcBef>
              <a:defRPr sz="1200">
                <a:latin typeface="Times New Roman"/>
                <a:ea typeface="Times New Roman"/>
                <a:cs typeface="Times New Roman"/>
                <a:sym typeface="Times New Roman"/>
              </a:defRPr>
            </a:pPr>
            <a:r>
              <a:t>We would expect that governments would follow the advice of the Roman Emperor Septimius Severus and keep the army well-fed, well-paid, and equipped with lots of new weapons to play with (and they do). </a:t>
            </a:r>
          </a:p>
          <a:p>
            <a:pPr marL="148166" indent="-148166" defTabSz="205382">
              <a:spcBef>
                <a:spcPts val="600"/>
              </a:spcBef>
              <a:defRPr sz="1200">
                <a:latin typeface="Times New Roman"/>
                <a:ea typeface="Times New Roman"/>
                <a:cs typeface="Times New Roman"/>
                <a:sym typeface="Times New Roman"/>
              </a:defRPr>
            </a:pPr>
            <a:r>
              <a:t>Where government is stable and secure enough that it does not require draining resources from the rest of society to maintain its politicians in office and provide order for its supporters, then economic growth can take place</a:t>
            </a:r>
          </a:p>
          <a:p>
            <a:pPr marL="148166" indent="-148166" defTabSz="205382">
              <a:spcBef>
                <a:spcPts val="600"/>
              </a:spcBef>
              <a:defRPr sz="1200">
                <a:latin typeface="Times New Roman"/>
                <a:ea typeface="Times New Roman"/>
                <a:cs typeface="Times New Roman"/>
                <a:sym typeface="Times New Roman"/>
              </a:defRPr>
            </a:pPr>
            <a:r>
              <a:t>It can even be encouraged and accelerated by a developmental state…</a:t>
            </a:r>
          </a:p>
        </p:txBody>
      </p:sp>
      <p:sp>
        <p:nvSpPr>
          <p:cNvPr id="160" name="2:26"/>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2:26</a:t>
            </a:r>
          </a:p>
        </p:txBody>
      </p:sp>
      <p:pic>
        <p:nvPicPr>
          <p:cNvPr id="16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33" y="6181186"/>
            <a:ext cx="571501" cy="571501"/>
          </a:xfrm>
          <a:prstGeom prst="rect">
            <a:avLst/>
          </a:prstGeom>
          <a:ln w="12700">
            <a:miter lim="400000"/>
          </a:ln>
        </p:spPr>
      </p:pic>
      <p:pic>
        <p:nvPicPr>
          <p:cNvPr id="162" name="Image" descr="Image"/>
          <p:cNvPicPr>
            <a:picLocks noChangeAspect="1"/>
          </p:cNvPicPr>
          <p:nvPr/>
        </p:nvPicPr>
        <p:blipFill>
          <a:blip r:embed="rId6">
            <a:extLst/>
          </a:blip>
          <a:stretch>
            <a:fillRect/>
          </a:stretch>
        </p:blipFill>
        <p:spPr>
          <a:xfrm>
            <a:off x="4369113" y="5556577"/>
            <a:ext cx="4645683" cy="1040196"/>
          </a:xfrm>
          <a:prstGeom prst="rect">
            <a:avLst/>
          </a:prstGeom>
          <a:ln w="12700">
            <a:miter lim="400000"/>
          </a:ln>
        </p:spPr>
      </p:pic>
      <p:pic>
        <p:nvPicPr>
          <p:cNvPr id="163" name="Image" descr="Image"/>
          <p:cNvPicPr>
            <a:picLocks noChangeAspect="1"/>
          </p:cNvPicPr>
          <p:nvPr/>
        </p:nvPicPr>
        <p:blipFill>
          <a:blip r:embed="rId7">
            <a:extLst/>
          </a:blip>
          <a:stretch>
            <a:fillRect/>
          </a:stretch>
        </p:blipFill>
        <p:spPr>
          <a:xfrm>
            <a:off x="4369113" y="1261268"/>
            <a:ext cx="4645683" cy="429531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2405000"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tate-Building"/>
          <p:cNvSpPr txBox="1"/>
          <p:nvPr>
            <p:ph type="title"/>
          </p:nvPr>
        </p:nvSpPr>
        <p:spPr>
          <a:xfrm>
            <a:off x="124795" y="0"/>
            <a:ext cx="8890001" cy="1261269"/>
          </a:xfrm>
          <a:prstGeom prst="rect">
            <a:avLst/>
          </a:prstGeom>
        </p:spPr>
        <p:txBody>
          <a:bodyPr/>
          <a:lstStyle>
            <a:lvl1pPr defTabSz="438911">
              <a:defRPr sz="7679"/>
            </a:lvl1pPr>
          </a:lstStyle>
          <a:p>
            <a:pPr/>
            <a:r>
              <a:t>State-Building</a:t>
            </a:r>
          </a:p>
        </p:txBody>
      </p:sp>
      <p:sp>
        <p:nvSpPr>
          <p:cNvPr id="168" name="Clashes between the logic of economic development on the one hand and the logic of political effectiveness on the other are much stronger when a government and a political order are new or shaky…"/>
          <p:cNvSpPr txBox="1"/>
          <p:nvPr>
            <p:ph type="body" sz="half" idx="1"/>
          </p:nvPr>
        </p:nvSpPr>
        <p:spPr>
          <a:xfrm>
            <a:off x="124795" y="1261268"/>
            <a:ext cx="3931380" cy="4491833"/>
          </a:xfrm>
          <a:prstGeom prst="rect">
            <a:avLst/>
          </a:prstGeom>
        </p:spPr>
        <p:txBody>
          <a:bodyPr anchor="t"/>
          <a:lstStyle/>
          <a:p>
            <a:pPr marL="145203" indent="-145203" defTabSz="201275">
              <a:spcBef>
                <a:spcPts val="500"/>
              </a:spcBef>
              <a:defRPr sz="1176">
                <a:latin typeface="Times New Roman"/>
                <a:ea typeface="Times New Roman"/>
                <a:cs typeface="Times New Roman"/>
                <a:sym typeface="Times New Roman"/>
              </a:defRPr>
            </a:pPr>
            <a:r>
              <a:t>Clashes between the logic of economic development on the one hand and the logic of political effectiveness on the other are much stronger when a government and a political order are new or shaky</a:t>
            </a:r>
          </a:p>
          <a:p>
            <a:pPr marL="145203" indent="-145203" defTabSz="201275">
              <a:spcBef>
                <a:spcPts val="500"/>
              </a:spcBef>
              <a:defRPr sz="1176">
                <a:latin typeface="Times New Roman"/>
                <a:ea typeface="Times New Roman"/>
                <a:cs typeface="Times New Roman"/>
                <a:sym typeface="Times New Roman"/>
              </a:defRPr>
            </a:pPr>
            <a:r>
              <a:t>Too many intellectuals on all sides applauded the strength of the state</a:t>
            </a:r>
          </a:p>
          <a:p>
            <a:pPr marL="145203" indent="-145203" defTabSz="201275">
              <a:spcBef>
                <a:spcPts val="500"/>
              </a:spcBef>
              <a:defRPr sz="1176">
                <a:latin typeface="Times New Roman"/>
                <a:ea typeface="Times New Roman"/>
                <a:cs typeface="Times New Roman"/>
                <a:sym typeface="Times New Roman"/>
              </a:defRPr>
            </a:pPr>
            <a:r>
              <a:t>The usually-reliable John Hall: </a:t>
            </a:r>
          </a:p>
          <a:p>
            <a:pPr lvl="1" marL="363008" indent="-145203" defTabSz="201275">
              <a:spcBef>
                <a:spcPts val="500"/>
              </a:spcBef>
              <a:defRPr sz="1176">
                <a:latin typeface="Times New Roman"/>
                <a:ea typeface="Times New Roman"/>
                <a:cs typeface="Times New Roman"/>
                <a:sym typeface="Times New Roman"/>
              </a:defRPr>
            </a:pPr>
            <a:r>
              <a:t>“Forced development is socially brutal. Such development cannot be achieved under the ægis of soft political rule, and this means that the chances of a transition to democracy are correspondingly at a discount. Modernization, under whatever politicial ægis, involves at least disciplining the peasantry and at most forcibly removing it from the land. the removel of tribalism, the destruction of rival cultures, the creation of a lingua franca, and the establishment of national bureaucracies. Third World countries have learnt with time that successful modernization is impeded by democracy. For people do not easily accept the loss of their land and of their customary ways of life: this requires force [and] a totalizing ideology…”</a:t>
            </a:r>
          </a:p>
          <a:p>
            <a:pPr marL="145203" indent="-145203" defTabSz="201275">
              <a:spcBef>
                <a:spcPts val="500"/>
              </a:spcBef>
              <a:defRPr sz="1176">
                <a:latin typeface="Times New Roman"/>
                <a:ea typeface="Times New Roman"/>
                <a:cs typeface="Times New Roman"/>
                <a:sym typeface="Times New Roman"/>
              </a:defRPr>
            </a:pPr>
            <a:r>
              <a:t>But development need not be “forced”</a:t>
            </a:r>
          </a:p>
        </p:txBody>
      </p:sp>
      <p:sp>
        <p:nvSpPr>
          <p:cNvPr id="169" name="4:3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170" name="Image" descr="Image"/>
          <p:cNvPicPr>
            <a:picLocks noChangeAspect="1"/>
          </p:cNvPicPr>
          <p:nvPr/>
        </p:nvPicPr>
        <p:blipFill>
          <a:blip r:embed="rId3">
            <a:extLst/>
          </a:blip>
          <a:stretch>
            <a:fillRect/>
          </a:stretch>
        </p:blipFill>
        <p:spPr>
          <a:xfrm>
            <a:off x="4056174" y="1261268"/>
            <a:ext cx="4958622" cy="2163225"/>
          </a:xfrm>
          <a:prstGeom prst="rect">
            <a:avLst/>
          </a:prstGeom>
          <a:ln w="12700">
            <a:miter lim="400000"/>
          </a:ln>
        </p:spPr>
      </p:pic>
      <p:pic>
        <p:nvPicPr>
          <p:cNvPr id="171" name="Image" descr="Image"/>
          <p:cNvPicPr>
            <a:picLocks noChangeAspect="1"/>
          </p:cNvPicPr>
          <p:nvPr/>
        </p:nvPicPr>
        <p:blipFill>
          <a:blip r:embed="rId4">
            <a:extLst/>
          </a:blip>
          <a:stretch>
            <a:fillRect/>
          </a:stretch>
        </p:blipFill>
        <p:spPr>
          <a:xfrm>
            <a:off x="4056174" y="3490955"/>
            <a:ext cx="4958622" cy="2262145"/>
          </a:xfrm>
          <a:prstGeom prst="rect">
            <a:avLst/>
          </a:prstGeom>
          <a:ln w="12700">
            <a:miter lim="400000"/>
          </a:ln>
        </p:spPr>
      </p:pic>
      <p:pic>
        <p:nvPicPr>
          <p:cNvPr id="17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2466" y="614748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4228333" fill="hold"/>
                                        <p:tgtEl>
                                          <p:spTgt spid="17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Iran Under the Pahlavis—and After"/>
          <p:cNvSpPr txBox="1"/>
          <p:nvPr>
            <p:ph type="title"/>
          </p:nvPr>
        </p:nvSpPr>
        <p:spPr>
          <a:xfrm>
            <a:off x="124795" y="0"/>
            <a:ext cx="8890001" cy="1261269"/>
          </a:xfrm>
          <a:prstGeom prst="rect">
            <a:avLst/>
          </a:prstGeom>
        </p:spPr>
        <p:txBody>
          <a:bodyPr/>
          <a:lstStyle>
            <a:lvl1pPr defTabSz="269747">
              <a:defRPr sz="4719"/>
            </a:lvl1pPr>
          </a:lstStyle>
          <a:p>
            <a:pPr/>
            <a:r>
              <a:t>Iran Under the Pahlavis—and After</a:t>
            </a:r>
          </a:p>
        </p:txBody>
      </p:sp>
      <p:sp>
        <p:nvSpPr>
          <p:cNvPr id="177" name="Could things have been much better?…"/>
          <p:cNvSpPr txBox="1"/>
          <p:nvPr>
            <p:ph type="body" sz="half" idx="1"/>
          </p:nvPr>
        </p:nvSpPr>
        <p:spPr>
          <a:xfrm>
            <a:off x="124795" y="1261268"/>
            <a:ext cx="3931380" cy="4491833"/>
          </a:xfrm>
          <a:prstGeom prst="rect">
            <a:avLst/>
          </a:prstGeom>
        </p:spPr>
        <p:txBody>
          <a:bodyPr anchor="t"/>
          <a:lstStyle/>
          <a:p>
            <a:pPr marL="228176" indent="-228176" defTabSz="316289">
              <a:spcBef>
                <a:spcPts val="900"/>
              </a:spcBef>
              <a:defRPr sz="1848">
                <a:latin typeface="Times New Roman"/>
                <a:ea typeface="Times New Roman"/>
                <a:cs typeface="Times New Roman"/>
                <a:sym typeface="Times New Roman"/>
              </a:defRPr>
            </a:pPr>
            <a:r>
              <a:t>Could things have been much better?</a:t>
            </a:r>
          </a:p>
          <a:p>
            <a:pPr marL="228176" indent="-228176" defTabSz="316289">
              <a:spcBef>
                <a:spcPts val="900"/>
              </a:spcBef>
              <a:defRPr sz="1848">
                <a:latin typeface="Times New Roman"/>
                <a:ea typeface="Times New Roman"/>
                <a:cs typeface="Times New Roman"/>
                <a:sym typeface="Times New Roman"/>
              </a:defRPr>
            </a:pPr>
            <a:r>
              <a:t>Dilemmas of Iranian development?</a:t>
            </a:r>
          </a:p>
          <a:p>
            <a:pPr marL="228176" indent="-228176" defTabSz="316289">
              <a:spcBef>
                <a:spcPts val="900"/>
              </a:spcBef>
              <a:defRPr sz="1848">
                <a:latin typeface="Times New Roman"/>
                <a:ea typeface="Times New Roman"/>
                <a:cs typeface="Times New Roman"/>
                <a:sym typeface="Times New Roman"/>
              </a:defRPr>
            </a:pPr>
            <a:r>
              <a:t>The “White Revolution”</a:t>
            </a:r>
          </a:p>
          <a:p>
            <a:pPr marL="228176" indent="-228176" defTabSz="316289">
              <a:spcBef>
                <a:spcPts val="900"/>
              </a:spcBef>
              <a:defRPr sz="1848">
                <a:latin typeface="Times New Roman"/>
                <a:ea typeface="Times New Roman"/>
                <a:cs typeface="Times New Roman"/>
                <a:sym typeface="Times New Roman"/>
              </a:defRPr>
            </a:pPr>
            <a:r>
              <a:t>Ayatollah Khomeini</a:t>
            </a:r>
          </a:p>
          <a:p>
            <a:pPr marL="228176" indent="-228176" defTabSz="316289">
              <a:spcBef>
                <a:spcPts val="900"/>
              </a:spcBef>
              <a:defRPr sz="1848">
                <a:latin typeface="Times New Roman"/>
                <a:ea typeface="Times New Roman"/>
                <a:cs typeface="Times New Roman"/>
                <a:sym typeface="Times New Roman"/>
              </a:defRPr>
            </a:pPr>
            <a:r>
              <a:t>A subsequent religious-ideological government</a:t>
            </a:r>
          </a:p>
          <a:p>
            <a:pPr lvl="1" marL="570441" indent="-228176" defTabSz="316289">
              <a:spcBef>
                <a:spcPts val="900"/>
              </a:spcBef>
              <a:defRPr sz="1848">
                <a:latin typeface="Times New Roman"/>
                <a:ea typeface="Times New Roman"/>
                <a:cs typeface="Times New Roman"/>
                <a:sym typeface="Times New Roman"/>
              </a:defRPr>
            </a:pPr>
            <a:r>
              <a:t>Not interested in economic development</a:t>
            </a:r>
          </a:p>
          <a:p>
            <a:pPr lvl="1" marL="570441" indent="-228176" defTabSz="316289">
              <a:spcBef>
                <a:spcPts val="900"/>
              </a:spcBef>
              <a:defRPr sz="1848">
                <a:latin typeface="Times New Roman"/>
                <a:ea typeface="Times New Roman"/>
                <a:cs typeface="Times New Roman"/>
                <a:sym typeface="Times New Roman"/>
              </a:defRPr>
            </a:pPr>
            <a:r>
              <a:t>Interested in paradise, not utopia</a:t>
            </a:r>
          </a:p>
          <a:p>
            <a:pPr lvl="1" marL="570441" indent="-228176" defTabSz="316289">
              <a:spcBef>
                <a:spcPts val="900"/>
              </a:spcBef>
              <a:defRPr sz="1848">
                <a:latin typeface="Times New Roman"/>
                <a:ea typeface="Times New Roman"/>
                <a:cs typeface="Times New Roman"/>
                <a:sym typeface="Times New Roman"/>
              </a:defRPr>
            </a:pPr>
            <a:r>
              <a:t>Oil money has kept Iran and its regime afloat</a:t>
            </a:r>
          </a:p>
          <a:p>
            <a:pPr lvl="1" marL="570441" indent="-228176" defTabSz="316289">
              <a:spcBef>
                <a:spcPts val="900"/>
              </a:spcBef>
              <a:defRPr sz="1848">
                <a:latin typeface="Times New Roman"/>
                <a:ea typeface="Times New Roman"/>
                <a:cs typeface="Times New Roman"/>
                <a:sym typeface="Times New Roman"/>
              </a:defRPr>
            </a:pPr>
            <a:r>
              <a:t>But convergence and development? Nah.</a:t>
            </a:r>
          </a:p>
        </p:txBody>
      </p:sp>
      <p:sp>
        <p:nvSpPr>
          <p:cNvPr id="178" name="6:15"/>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6:15</a:t>
            </a:r>
          </a:p>
        </p:txBody>
      </p:sp>
      <p:pic>
        <p:nvPicPr>
          <p:cNvPr id="179" name="Image" descr="Image"/>
          <p:cNvPicPr>
            <a:picLocks noChangeAspect="1"/>
          </p:cNvPicPr>
          <p:nvPr/>
        </p:nvPicPr>
        <p:blipFill>
          <a:blip r:embed="rId3">
            <a:extLst/>
          </a:blip>
          <a:stretch>
            <a:fillRect/>
          </a:stretch>
        </p:blipFill>
        <p:spPr>
          <a:xfrm>
            <a:off x="4056174" y="1261268"/>
            <a:ext cx="4958622" cy="2163225"/>
          </a:xfrm>
          <a:prstGeom prst="rect">
            <a:avLst/>
          </a:prstGeom>
          <a:ln w="12700">
            <a:miter lim="400000"/>
          </a:ln>
        </p:spPr>
      </p:pic>
      <p:pic>
        <p:nvPicPr>
          <p:cNvPr id="180" name="Image" descr="Image"/>
          <p:cNvPicPr>
            <a:picLocks noChangeAspect="1"/>
          </p:cNvPicPr>
          <p:nvPr/>
        </p:nvPicPr>
        <p:blipFill>
          <a:blip r:embed="rId4">
            <a:extLst/>
          </a:blip>
          <a:stretch>
            <a:fillRect/>
          </a:stretch>
        </p:blipFill>
        <p:spPr>
          <a:xfrm>
            <a:off x="4056174" y="3490955"/>
            <a:ext cx="4958622" cy="2262145"/>
          </a:xfrm>
          <a:prstGeom prst="rect">
            <a:avLst/>
          </a:prstGeom>
          <a:ln w="12700">
            <a:miter lim="400000"/>
          </a:ln>
        </p:spPr>
      </p:pic>
      <p:pic>
        <p:nvPicPr>
          <p:cNvPr id="18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2467" y="616995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73726666"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Ideological Damage"/>
          <p:cNvSpPr txBox="1"/>
          <p:nvPr>
            <p:ph type="title"/>
          </p:nvPr>
        </p:nvSpPr>
        <p:spPr>
          <a:xfrm>
            <a:off x="124795" y="0"/>
            <a:ext cx="8890001" cy="1261269"/>
          </a:xfrm>
          <a:prstGeom prst="rect">
            <a:avLst/>
          </a:prstGeom>
        </p:spPr>
        <p:txBody>
          <a:bodyPr/>
          <a:lstStyle>
            <a:lvl1pPr defTabSz="438911">
              <a:defRPr sz="7679">
                <a:solidFill>
                  <a:srgbClr val="800000"/>
                </a:solidFill>
              </a:defRPr>
            </a:lvl1pPr>
          </a:lstStyle>
          <a:p>
            <a:pPr/>
            <a:r>
              <a:t>Ideological Damage</a:t>
            </a:r>
          </a:p>
        </p:txBody>
      </p:sp>
      <p:sp>
        <p:nvSpPr>
          <p:cNvPr id="186" name="Ideologies were poisonous…"/>
          <p:cNvSpPr txBox="1"/>
          <p:nvPr>
            <p:ph type="body" sz="half" idx="1"/>
          </p:nvPr>
        </p:nvSpPr>
        <p:spPr>
          <a:xfrm>
            <a:off x="124795" y="1261268"/>
            <a:ext cx="5194402" cy="4736686"/>
          </a:xfrm>
          <a:prstGeom prst="rect">
            <a:avLst/>
          </a:prstGeom>
        </p:spPr>
        <p:txBody>
          <a:bodyPr anchor="t"/>
          <a:lstStyle/>
          <a:p>
            <a:pPr marL="240029" indent="-240029" defTabSz="332720">
              <a:spcBef>
                <a:spcPts val="900"/>
              </a:spcBef>
              <a:defRPr sz="1944">
                <a:latin typeface="Times New Roman"/>
                <a:ea typeface="Times New Roman"/>
                <a:cs typeface="Times New Roman"/>
                <a:sym typeface="Times New Roman"/>
              </a:defRPr>
            </a:pPr>
            <a:r>
              <a:t>Ideologies were poisonous</a:t>
            </a:r>
          </a:p>
          <a:p>
            <a:pPr marL="240029" indent="-240029" defTabSz="332720">
              <a:spcBef>
                <a:spcPts val="900"/>
              </a:spcBef>
              <a:defRPr sz="1944">
                <a:latin typeface="Times New Roman"/>
                <a:ea typeface="Times New Roman"/>
                <a:cs typeface="Times New Roman"/>
                <a:sym typeface="Times New Roman"/>
              </a:defRPr>
            </a:pPr>
            <a:r>
              <a:t>On the right</a:t>
            </a:r>
          </a:p>
          <a:p>
            <a:pPr lvl="1" marL="600075" indent="-240029" defTabSz="332720">
              <a:spcBef>
                <a:spcPts val="900"/>
              </a:spcBef>
              <a:defRPr sz="1944">
                <a:latin typeface="Times New Roman"/>
                <a:ea typeface="Times New Roman"/>
                <a:cs typeface="Times New Roman"/>
                <a:sym typeface="Times New Roman"/>
              </a:defRPr>
            </a:pPr>
            <a:r>
              <a:t>Colonialism</a:t>
            </a:r>
          </a:p>
          <a:p>
            <a:pPr lvl="1" marL="600075" indent="-240029" defTabSz="332720">
              <a:spcBef>
                <a:spcPts val="900"/>
              </a:spcBef>
              <a:defRPr sz="1944">
                <a:latin typeface="Times New Roman"/>
                <a:ea typeface="Times New Roman"/>
                <a:cs typeface="Times New Roman"/>
                <a:sym typeface="Times New Roman"/>
              </a:defRPr>
            </a:pPr>
            <a:r>
              <a:t>Austerity</a:t>
            </a:r>
          </a:p>
          <a:p>
            <a:pPr lvl="1" marL="600075" indent="-240029" defTabSz="332720">
              <a:spcBef>
                <a:spcPts val="900"/>
              </a:spcBef>
              <a:defRPr sz="1944">
                <a:latin typeface="Times New Roman"/>
                <a:ea typeface="Times New Roman"/>
                <a:cs typeface="Times New Roman"/>
                <a:sym typeface="Times New Roman"/>
              </a:defRPr>
            </a:pPr>
            <a:r>
              <a:t>Reactions to failed bets on globalization</a:t>
            </a:r>
          </a:p>
          <a:p>
            <a:pPr marL="240029" indent="-240029" defTabSz="332720">
              <a:spcBef>
                <a:spcPts val="900"/>
              </a:spcBef>
              <a:defRPr sz="1944">
                <a:latin typeface="Times New Roman"/>
                <a:ea typeface="Times New Roman"/>
                <a:cs typeface="Times New Roman"/>
                <a:sym typeface="Times New Roman"/>
              </a:defRPr>
            </a:pPr>
            <a:r>
              <a:t>On the left</a:t>
            </a:r>
          </a:p>
          <a:p>
            <a:pPr lvl="1" marL="600075" indent="-240029" defTabSz="332720">
              <a:spcBef>
                <a:spcPts val="900"/>
              </a:spcBef>
              <a:defRPr sz="1944">
                <a:latin typeface="Times New Roman"/>
                <a:ea typeface="Times New Roman"/>
                <a:cs typeface="Times New Roman"/>
                <a:sym typeface="Times New Roman"/>
              </a:defRPr>
            </a:pPr>
            <a:r>
              <a:t>Marx’s fear of markets</a:t>
            </a:r>
          </a:p>
          <a:p>
            <a:pPr lvl="1" marL="600075" indent="-240029" defTabSz="332720">
              <a:spcBef>
                <a:spcPts val="900"/>
              </a:spcBef>
              <a:defRPr sz="1944">
                <a:latin typeface="Times New Roman"/>
                <a:ea typeface="Times New Roman"/>
                <a:cs typeface="Times New Roman"/>
                <a:sym typeface="Times New Roman"/>
              </a:defRPr>
            </a:pPr>
            <a:r>
              <a:t>But centrally planning will inevitably be very inefficient</a:t>
            </a:r>
          </a:p>
          <a:p>
            <a:pPr lvl="1" marL="600075" indent="-240029" defTabSz="332720">
              <a:spcBef>
                <a:spcPts val="900"/>
              </a:spcBef>
              <a:defRPr sz="1944">
                <a:latin typeface="Times New Roman"/>
                <a:ea typeface="Times New Roman"/>
                <a:cs typeface="Times New Roman"/>
                <a:sym typeface="Times New Roman"/>
              </a:defRPr>
            </a:pPr>
            <a:r>
              <a:t>And very corrupt</a:t>
            </a:r>
          </a:p>
          <a:p>
            <a:pPr marL="240029" indent="-240029" defTabSz="332720">
              <a:spcBef>
                <a:spcPts val="900"/>
              </a:spcBef>
              <a:defRPr sz="1944">
                <a:latin typeface="Times New Roman"/>
                <a:ea typeface="Times New Roman"/>
                <a:cs typeface="Times New Roman"/>
                <a:sym typeface="Times New Roman"/>
              </a:defRPr>
            </a:pPr>
            <a:r>
              <a:t>Threading the needle is hard</a:t>
            </a:r>
          </a:p>
          <a:p>
            <a:pPr lvl="1" marL="600075" indent="-240029" defTabSz="332720">
              <a:spcBef>
                <a:spcPts val="900"/>
              </a:spcBef>
              <a:defRPr sz="1944">
                <a:latin typeface="Times New Roman"/>
                <a:ea typeface="Times New Roman"/>
                <a:cs typeface="Times New Roman"/>
                <a:sym typeface="Times New Roman"/>
              </a:defRPr>
            </a:pPr>
            <a:r>
              <a:t>How has China managed?</a:t>
            </a:r>
          </a:p>
        </p:txBody>
      </p:sp>
      <p:sp>
        <p:nvSpPr>
          <p:cNvPr id="187" name="6:30"/>
          <p:cNvSpPr txBox="1"/>
          <p:nvPr/>
        </p:nvSpPr>
        <p:spPr>
          <a:xfrm>
            <a:off x="799320"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6:30</a:t>
            </a:r>
          </a:p>
        </p:txBody>
      </p:sp>
      <p:pic>
        <p:nvPicPr>
          <p:cNvPr id="18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33" y="6181186"/>
            <a:ext cx="571501" cy="571501"/>
          </a:xfrm>
          <a:prstGeom prst="rect">
            <a:avLst/>
          </a:prstGeom>
          <a:ln w="12700">
            <a:miter lim="400000"/>
          </a:ln>
        </p:spPr>
      </p:pic>
      <p:pic>
        <p:nvPicPr>
          <p:cNvPr id="189" name="Image" descr="Image"/>
          <p:cNvPicPr>
            <a:picLocks noChangeAspect="1"/>
          </p:cNvPicPr>
          <p:nvPr/>
        </p:nvPicPr>
        <p:blipFill>
          <a:blip r:embed="rId6">
            <a:extLst/>
          </a:blip>
          <a:stretch>
            <a:fillRect/>
          </a:stretch>
        </p:blipFill>
        <p:spPr>
          <a:xfrm>
            <a:off x="5319196" y="1261268"/>
            <a:ext cx="3695600" cy="2300060"/>
          </a:xfrm>
          <a:prstGeom prst="rect">
            <a:avLst/>
          </a:prstGeom>
          <a:ln w="12700">
            <a:miter lim="400000"/>
          </a:ln>
        </p:spPr>
      </p:pic>
      <p:pic>
        <p:nvPicPr>
          <p:cNvPr id="190" name="Image" descr="Image"/>
          <p:cNvPicPr>
            <a:picLocks noChangeAspect="1"/>
          </p:cNvPicPr>
          <p:nvPr/>
        </p:nvPicPr>
        <p:blipFill>
          <a:blip r:embed="rId7">
            <a:extLst/>
          </a:blip>
          <a:stretch>
            <a:fillRect/>
          </a:stretch>
        </p:blipFill>
        <p:spPr>
          <a:xfrm>
            <a:off x="5319196" y="3561327"/>
            <a:ext cx="3695600" cy="280150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593333" fill="hold"/>
                                        <p:tgtEl>
                                          <p:spTgt spid="1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94"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292561">
              <a:spcBef>
                <a:spcPts val="700"/>
              </a:spcBef>
              <a:buSzTx/>
              <a:buFont typeface="Arial"/>
              <a:buNone/>
              <a:defRPr b="1" sz="1501">
                <a:uFill>
                  <a:solidFill>
                    <a:srgbClr val="000000"/>
                  </a:solidFill>
                </a:uFill>
                <a:latin typeface="+mn-lt"/>
                <a:ea typeface="+mn-ea"/>
                <a:cs typeface="+mn-cs"/>
                <a:sym typeface="Helvetica"/>
              </a:defRPr>
            </a:pPr>
            <a:r>
              <a:t>Calls are Carol Christ’s…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That said:</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If you are coughing and sneezing, stay home! Email me and we will give you extra-credit points…</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Otherwise, there are powerful herd-animal benefits to coming to lecture</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Washington State has been doing an intensive flu screening, so they know stuff:</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They guess: 1 in 1000 people in WA has coronavirus right now</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Half of them have no symptoms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Asymptomatic transmission means that we cannot contain this without shutting society down</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Cases doubling every 5 days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Means that by the end of March 1 in 45 people in WA will have it…</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April will be epidemic month</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In the end, 30%-70% of us will test positive</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&amp;, worldwide, 20 million people are likely to be dead</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Our hope is to stretch out this process as long as possible, so that health providers are not totally overwhelmed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Neoliberal Turns and Developmental States"/>
          <p:cNvSpPr txBox="1"/>
          <p:nvPr>
            <p:ph type="title"/>
          </p:nvPr>
        </p:nvSpPr>
        <p:spPr>
          <a:xfrm>
            <a:off x="124795" y="0"/>
            <a:ext cx="8890001" cy="1261269"/>
          </a:xfrm>
          <a:prstGeom prst="rect">
            <a:avLst/>
          </a:prstGeom>
        </p:spPr>
        <p:txBody>
          <a:bodyPr/>
          <a:lstStyle>
            <a:lvl1pPr defTabSz="219455">
              <a:defRPr sz="3839"/>
            </a:lvl1pPr>
          </a:lstStyle>
          <a:p>
            <a:pPr/>
            <a:r>
              <a:t>Neoliberal Turns and Developmental States</a:t>
            </a:r>
          </a:p>
        </p:txBody>
      </p:sp>
      <p:sp>
        <p:nvSpPr>
          <p:cNvPr id="195" name="Perhaps the miracle is that there was so much growth……"/>
          <p:cNvSpPr txBox="1"/>
          <p:nvPr>
            <p:ph type="body" idx="1"/>
          </p:nvPr>
        </p:nvSpPr>
        <p:spPr>
          <a:xfrm>
            <a:off x="124795" y="1261268"/>
            <a:ext cx="8890001" cy="4491833"/>
          </a:xfrm>
          <a:prstGeom prst="rect">
            <a:avLst/>
          </a:prstGeom>
        </p:spPr>
        <p:txBody>
          <a:bodyPr anchor="t"/>
          <a:lstStyle/>
          <a:p>
            <a:pPr>
              <a:spcBef>
                <a:spcPts val="1200"/>
              </a:spcBef>
              <a:defRPr>
                <a:latin typeface="Times New Roman"/>
                <a:ea typeface="Times New Roman"/>
                <a:cs typeface="Times New Roman"/>
                <a:sym typeface="Times New Roman"/>
              </a:defRPr>
            </a:pPr>
            <a:r>
              <a:t>Perhaps the miracle is that there was so much growth…</a:t>
            </a:r>
          </a:p>
          <a:p>
            <a:pPr>
              <a:spcBef>
                <a:spcPts val="1200"/>
              </a:spcBef>
              <a:defRPr>
                <a:latin typeface="Times New Roman"/>
                <a:ea typeface="Times New Roman"/>
                <a:cs typeface="Times New Roman"/>
                <a:sym typeface="Times New Roman"/>
              </a:defRPr>
            </a:pPr>
            <a:r>
              <a:t>Chile, Mexico, southern Brazil, and Panama in Latin America</a:t>
            </a:r>
          </a:p>
          <a:p>
            <a:pPr>
              <a:spcBef>
                <a:spcPts val="1200"/>
              </a:spcBef>
              <a:defRPr>
                <a:latin typeface="Times New Roman"/>
                <a:ea typeface="Times New Roman"/>
                <a:cs typeface="Times New Roman"/>
                <a:sym typeface="Times New Roman"/>
              </a:defRPr>
            </a:pPr>
            <a:r>
              <a:t>Algeria in Saharan and Botswana in sub-Saharan Africa</a:t>
            </a:r>
          </a:p>
          <a:p>
            <a:pPr>
              <a:spcBef>
                <a:spcPts val="1200"/>
              </a:spcBef>
              <a:defRPr>
                <a:latin typeface="Times New Roman"/>
                <a:ea typeface="Times New Roman"/>
                <a:cs typeface="Times New Roman"/>
                <a:sym typeface="Times New Roman"/>
              </a:defRPr>
            </a:pPr>
            <a:r>
              <a:t>Hong Kong, Malaysia, Singapore, South Korea, Taiwan, Thailand, and now, of course, China in Asia</a:t>
            </a:r>
          </a:p>
          <a:p>
            <a:pPr>
              <a:spcBef>
                <a:spcPts val="1200"/>
              </a:spcBef>
              <a:defRPr>
                <a:latin typeface="Times New Roman"/>
                <a:ea typeface="Times New Roman"/>
                <a:cs typeface="Times New Roman"/>
                <a:sym typeface="Times New Roman"/>
              </a:defRPr>
            </a:pPr>
            <a:r>
              <a:t>Developmental states where they work</a:t>
            </a:r>
          </a:p>
          <a:p>
            <a:pPr>
              <a:spcBef>
                <a:spcPts val="1200"/>
              </a:spcBef>
              <a:defRPr>
                <a:latin typeface="Times New Roman"/>
                <a:ea typeface="Times New Roman"/>
                <a:cs typeface="Times New Roman"/>
                <a:sym typeface="Times New Roman"/>
              </a:defRPr>
            </a:pPr>
            <a:r>
              <a:t>Elsewhere, a neoliberal turn</a:t>
            </a:r>
          </a:p>
        </p:txBody>
      </p:sp>
      <p:sp>
        <p:nvSpPr>
          <p:cNvPr id="196" name="6:00"/>
          <p:cNvSpPr txBox="1"/>
          <p:nvPr/>
        </p:nvSpPr>
        <p:spPr>
          <a:xfrm>
            <a:off x="1293591"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6:00</a:t>
            </a:r>
          </a:p>
        </p:txBody>
      </p:sp>
      <p:pic>
        <p:nvPicPr>
          <p:cNvPr id="19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432" y="6184619"/>
            <a:ext cx="571501" cy="571501"/>
          </a:xfrm>
          <a:prstGeom prst="rect">
            <a:avLst/>
          </a:prstGeom>
          <a:ln w="12700">
            <a:miter lim="400000"/>
          </a:ln>
        </p:spPr>
      </p:pic>
      <p:pic>
        <p:nvPicPr>
          <p:cNvPr id="19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5">
            <a:extLst/>
          </a:blip>
          <a:stretch>
            <a:fillRect/>
          </a:stretch>
        </p:blipFill>
        <p:spPr>
          <a:xfrm>
            <a:off x="696471" y="61924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446670" fill="hold"/>
                                        <p:tgtEl>
                                          <p:spTgt spid="197"/>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12500000"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198"/>
                </p:tgtEl>
              </p:cMediaNode>
            </p:audio>
            <p:audio isNarration="0">
              <p:cMediaNode mute="0" showWhenStopped="0" numSld="1" vol="100000">
                <p:cTn id="12" fill="hold" display="0">
                  <p:stCondLst>
                    <p:cond delay="indefinite"/>
                  </p:stCondLst>
                </p:cTn>
                <p:tgtEl>
                  <p:spTgt spid="19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This Time</a:t>
            </a:r>
          </a:p>
        </p:txBody>
      </p:sp>
      <p:sp>
        <p:nvSpPr>
          <p:cNvPr id="203"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False (and True) Starts to Emerging Market Convergence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 from this lecture…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292973">
              <a:defRPr sz="3827">
                <a:uFill>
                  <a:solidFill>
                    <a:srgbClr val="000000"/>
                  </a:solidFill>
                </a:uFill>
              </a:defRPr>
            </a:lvl1pPr>
          </a:lstStyle>
          <a:p>
            <a:pPr/>
            <a:r>
              <a:t>Notes: What Was Unconvincing Today?</a:t>
            </a:r>
          </a:p>
        </p:txBody>
      </p:sp>
      <p:sp>
        <p:nvSpPr>
          <p:cNvPr id="206" name="Mistakes and unclarities: typos, wordos, and mindos……"/>
          <p:cNvSpPr txBox="1"/>
          <p:nvPr>
            <p:ph type="body" sz="half" idx="4294967295"/>
          </p:nvPr>
        </p:nvSpPr>
        <p:spPr>
          <a:xfrm>
            <a:off x="277663" y="1267121"/>
            <a:ext cx="380879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0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Catch Our Breath…"/>
          <p:cNvSpPr txBox="1"/>
          <p:nvPr>
            <p:ph type="title"/>
          </p:nvPr>
        </p:nvSpPr>
        <p:spPr>
          <a:xfrm>
            <a:off x="276457" y="-2"/>
            <a:ext cx="8572501" cy="1270003"/>
          </a:xfrm>
          <a:prstGeom prst="rect">
            <a:avLst/>
          </a:prstGeom>
        </p:spPr>
        <p:txBody>
          <a:bodyPr/>
          <a:lstStyle/>
          <a:p>
            <a:pPr/>
            <a:r>
              <a:t>Catch Our Breath…</a:t>
            </a:r>
          </a:p>
        </p:txBody>
      </p:sp>
      <p:sp>
        <p:nvSpPr>
          <p:cNvPr id="210"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11"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214"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15"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18"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19"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22"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3"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26"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27"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28"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29"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32"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35"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7"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98" name="Image" descr="Image"/>
          <p:cNvPicPr>
            <a:picLocks noChangeAspect="1"/>
          </p:cNvPicPr>
          <p:nvPr/>
        </p:nvPicPr>
        <p:blipFill>
          <a:blip r:embed="rId2">
            <a:extLst/>
          </a:blip>
          <a:stretch>
            <a:fillRect/>
          </a:stretch>
        </p:blipFill>
        <p:spPr>
          <a:xfrm>
            <a:off x="277663" y="2524423"/>
            <a:ext cx="8331201" cy="41402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38"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41"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44"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47"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50"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53"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54"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57"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58"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61"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62"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65"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66"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69"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70"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2" name="Image" descr="Image"/>
          <p:cNvPicPr>
            <a:picLocks noChangeAspect="1"/>
          </p:cNvPicPr>
          <p:nvPr/>
        </p:nvPicPr>
        <p:blipFill>
          <a:blip r:embed="rId2">
            <a:extLst/>
          </a:blip>
          <a:stretch>
            <a:fillRect/>
          </a:stretch>
        </p:blipFill>
        <p:spPr>
          <a:xfrm>
            <a:off x="560811" y="2397372"/>
            <a:ext cx="7320740" cy="426725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73"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74"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77"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78"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81"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84"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87"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90"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93"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296"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299"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02"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5" name="The long 20th century will in all likelihood be seen in the future as the watershed in human experience:…"/>
          <p:cNvSpPr txBox="1"/>
          <p:nvPr>
            <p:ph type="body" sz="quarter" idx="4294967295"/>
          </p:nvPr>
        </p:nvSpPr>
        <p:spPr>
          <a:xfrm>
            <a:off x="277663" y="1267121"/>
            <a:ext cx="8572501" cy="1348491"/>
          </a:xfrm>
          <a:prstGeom prst="rect">
            <a:avLst/>
          </a:prstGeom>
        </p:spPr>
        <p:txBody>
          <a:bodyPr lIns="45718" tIns="45718" rIns="45718" bIns="45718" anchor="t"/>
          <a:lstStyle/>
          <a:p>
            <a:pPr marL="0" indent="0" defTabSz="244418">
              <a:spcBef>
                <a:spcPts val="500"/>
              </a:spcBef>
              <a:buSzTx/>
              <a:buFont typeface="Arial"/>
              <a:buNone/>
              <a:defRPr b="1" sz="1254">
                <a:uFill>
                  <a:solidFill>
                    <a:srgbClr val="000000"/>
                  </a:solidFill>
                </a:uFill>
                <a:latin typeface="+mn-lt"/>
                <a:ea typeface="+mn-ea"/>
                <a:cs typeface="+mn-cs"/>
                <a:sym typeface="Helvetica"/>
              </a:defRPr>
            </a:pPr>
            <a:r>
              <a:t>When Is It Appropriate to Move on This?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Immediate social distancing…</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Self-isolate if you have a cough and a fever…</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6" name="Image" descr="Image"/>
          <p:cNvPicPr>
            <a:picLocks noChangeAspect="1"/>
          </p:cNvPicPr>
          <p:nvPr/>
        </p:nvPicPr>
        <p:blipFill>
          <a:blip r:embed="rId2">
            <a:extLst/>
          </a:blip>
          <a:stretch>
            <a:fillRect/>
          </a:stretch>
        </p:blipFill>
        <p:spPr>
          <a:xfrm>
            <a:off x="1488598" y="2615611"/>
            <a:ext cx="5853743" cy="405259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05"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08"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11"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14"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17"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20"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23"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24"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2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3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3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94344">
              <a:defRPr sz="2523">
                <a:uFill>
                  <a:solidFill>
                    <a:srgbClr val="000000"/>
                  </a:solidFill>
                </a:uFill>
              </a:defRPr>
            </a:pPr>
            <a:r>
              <a:t>U.C. Berkeley: Economics 115: Spring 2020</a:t>
            </a:r>
            <a:r>
              <a:rPr sz="4437">
                <a:latin typeface="Calibri"/>
                <a:ea typeface="Calibri"/>
                <a:cs typeface="Calibri"/>
                <a:sym typeface="Calibri"/>
              </a:rPr>
              <a:t> </a:t>
            </a:r>
            <a:endParaRPr sz="4437"/>
          </a:p>
          <a:p>
            <a:pPr defTabSz="294344">
              <a:defRPr sz="3828">
                <a:uFill>
                  <a:solidFill>
                    <a:srgbClr val="000000"/>
                  </a:solidFill>
                </a:uFill>
                <a:latin typeface="Calibri"/>
                <a:ea typeface="Calibri"/>
                <a:cs typeface="Calibri"/>
                <a:sym typeface="Calibri"/>
              </a:defRPr>
            </a:pPr>
            <a:r>
              <a:t>20th Century Economic History: Lecture 11: False (and True) Starts to Convergence in Emerging Markets</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2020-03-09</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W 2020-03-11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https://github.com/braddelong/public-files/blob/master/econ-115-lecture-11.pptx</a:t>
            </a:r>
            <a:r>
              <a:rPr sz="1372"/>
              <a:t>&gt;</a:t>
            </a:r>
            <a:endParaRPr sz="1372"/>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36"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37"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40"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1"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44"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5"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48"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49"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52"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53"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56"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57"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58"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61"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62"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63"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66"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67"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70"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71"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3"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7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75"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76"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77"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Last Time</a:t>
            </a:r>
          </a:p>
        </p:txBody>
      </p:sp>
      <p:sp>
        <p:nvSpPr>
          <p:cNvPr id="11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From Cold War</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so-called “Cold War” from 1947 to 1989…</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80"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81"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82"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85"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86"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89"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90"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93"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394"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97"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0"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3"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09"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12"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13"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15"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False (and True) Starts to Emerging Market Convergence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Cold War: There Was Not Supposed to Be One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Broad sweep</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Consequences: After 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Russia Sits Down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16"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17"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18"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21"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24"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27"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28"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31"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34"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35"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38"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39"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Review: 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246459">
              <a:defRPr sz="3360"/>
            </a:pPr>
            <a:r>
              <a:t>Review: The U.S.: The Roaring Twenties</a:t>
            </a:r>
          </a:p>
        </p:txBody>
      </p:sp>
      <p:sp>
        <p:nvSpPr>
          <p:cNvPr id="442"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443"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446"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447"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Review: To Your iClickers"/>
          <p:cNvSpPr txBox="1"/>
          <p:nvPr>
            <p:ph type="title"/>
          </p:nvPr>
        </p:nvSpPr>
        <p:spPr>
          <a:xfrm>
            <a:off x="371390" y="-1"/>
            <a:ext cx="8341552" cy="1071564"/>
          </a:xfrm>
          <a:prstGeom prst="rect">
            <a:avLst/>
          </a:prstGeom>
        </p:spPr>
        <p:txBody>
          <a:bodyPr/>
          <a:lstStyle/>
          <a:p>
            <a:pPr/>
            <a:r>
              <a:t>Review: To Your iClickers</a:t>
            </a:r>
          </a:p>
        </p:txBody>
      </p:sp>
      <p:sp>
        <p:nvSpPr>
          <p:cNvPr id="450" name="John Maynard Keynes thought that the prosperity of the pre-WWI years was:…"/>
          <p:cNvSpPr txBox="1"/>
          <p:nvPr>
            <p:ph type="body" idx="1"/>
          </p:nvPr>
        </p:nvSpPr>
        <p:spPr>
          <a:xfrm>
            <a:off x="371390" y="1071562"/>
            <a:ext cx="5534324" cy="5311433"/>
          </a:xfrm>
          <a:prstGeom prst="rect">
            <a:avLst/>
          </a:prstGeom>
        </p:spPr>
        <p:txBody>
          <a:bodyPr anchor="t"/>
          <a:lstStyle/>
          <a:p>
            <a:pPr marL="0" indent="0" defTabSz="299858">
              <a:spcBef>
                <a:spcPts val="600"/>
              </a:spcBef>
              <a:buSzTx/>
              <a:buNone/>
              <a:defRPr sz="1752"/>
            </a:pPr>
            <a:r>
              <a:t>John Maynard Keynes thought that the prosperity of the pre-WWI years was:</a:t>
            </a:r>
          </a:p>
          <a:p>
            <a:pPr marL="0" indent="0" defTabSz="299858">
              <a:spcBef>
                <a:spcPts val="600"/>
              </a:spcBef>
              <a:buSzTx/>
              <a:buNone/>
              <a:defRPr sz="1752"/>
            </a:pPr>
          </a:p>
          <a:p>
            <a:pPr marL="292768" indent="-292768" defTabSz="299858">
              <a:spcBef>
                <a:spcPts val="600"/>
              </a:spcBef>
              <a:buSzPct val="100000"/>
              <a:buAutoNum type="alphaUcPeriod" startAt="1"/>
              <a:defRPr sz="1752"/>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52"/>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52"/>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52"/>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52"/>
            </a:pPr>
            <a:r>
              <a:t>None of the above</a:t>
            </a:r>
          </a:p>
        </p:txBody>
      </p:sp>
      <p:pic>
        <p:nvPicPr>
          <p:cNvPr id="451" name="images.jpeg" descr="images.jpeg"/>
          <p:cNvPicPr>
            <a:picLocks noChangeAspect="1"/>
          </p:cNvPicPr>
          <p:nvPr/>
        </p:nvPicPr>
        <p:blipFill>
          <a:blip r:embed="rId2">
            <a:extLst/>
          </a:blip>
          <a:stretch>
            <a:fillRect/>
          </a:stretch>
        </p:blipFill>
        <p:spPr>
          <a:xfrm>
            <a:off x="5766067" y="1071562"/>
            <a:ext cx="2946876" cy="531143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118"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277016">
              <a:spcBef>
                <a:spcPts val="600"/>
              </a:spcBef>
              <a:buSzTx/>
              <a:buFont typeface="Arial"/>
              <a:buNone/>
              <a:defRPr b="1" sz="2190">
                <a:uFill>
                  <a:solidFill>
                    <a:srgbClr val="000000"/>
                  </a:solidFill>
                </a:uFill>
                <a:latin typeface="+mn-lt"/>
                <a:ea typeface="+mn-ea"/>
                <a:cs typeface="+mn-cs"/>
                <a:sym typeface="Helvetica"/>
              </a:defRPr>
            </a:pPr>
            <a:r>
              <a:t>DeLong: Office Hours</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M 11:10-12:40, Blum Hall 200B</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T 11:15-12:00, Blum Hall 200B</a:t>
            </a:r>
          </a:p>
          <a:p>
            <a:pPr marL="0" indent="0" defTabSz="277016">
              <a:spcBef>
                <a:spcPts val="600"/>
              </a:spcBef>
              <a:buSzTx/>
              <a:buFont typeface="Arial"/>
              <a:buNone/>
              <a:defRPr sz="1752">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for a virtual appointment</a:t>
            </a: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Read: </a:t>
            </a:r>
            <a:r>
              <a:rPr b="0"/>
              <a:t>DeLong, chapters 16 &amp; 17</a:t>
            </a:r>
          </a:p>
          <a:p>
            <a:pPr marL="0" indent="0" defTabSz="283692">
              <a:spcBef>
                <a:spcPts val="700"/>
              </a:spcBef>
              <a:buSzTx/>
              <a:buFont typeface="Arial"/>
              <a:buNone/>
              <a:defRPr b="1" sz="1752">
                <a:uFill>
                  <a:solidFill>
                    <a:srgbClr val="000000"/>
                  </a:solidFill>
                </a:uFill>
                <a:latin typeface="+mn-lt"/>
                <a:ea typeface="+mn-ea"/>
                <a:cs typeface="+mn-cs"/>
                <a:sym typeface="Helvetica"/>
              </a:defRPr>
            </a:pPr>
            <a:r>
              <a:t>Slides:</a:t>
            </a:r>
            <a:r>
              <a:rPr b="0"/>
              <a:t> &lt;</a:t>
            </a:r>
            <a:r>
              <a:rPr b="0" u="sng">
                <a:solidFill>
                  <a:srgbClr val="0000FF"/>
                </a:solidFill>
                <a:uFill>
                  <a:solidFill>
                    <a:srgbClr val="0000FF"/>
                  </a:solidFill>
                </a:uFill>
                <a:hlinkClick r:id="rId3" invalidUrl="" action="" tgtFrame="" tooltip="" history="1" highlightClick="0" endSnd="0"/>
              </a:rPr>
              <a:t>https://github.com/braddelong/public-files/blob/master/econ-115-lecture-11.pptx</a:t>
            </a:r>
            <a:r>
              <a:rPr b="0"/>
              <a:t>&gt;</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r>
              <a:t>Do: </a:t>
            </a:r>
            <a:r>
              <a:rPr b="0"/>
              <a:t>Assignments on suspension as we figure out what to do with the midterm…</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454"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455"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458"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What Had Ended Previous Downturns?"/>
          <p:cNvSpPr txBox="1"/>
          <p:nvPr>
            <p:ph type="title" idx="4294967295"/>
          </p:nvPr>
        </p:nvSpPr>
        <p:spPr>
          <a:xfrm>
            <a:off x="457199" y="-1"/>
            <a:ext cx="8228391" cy="1023141"/>
          </a:xfrm>
          <a:prstGeom prst="rect">
            <a:avLst/>
          </a:prstGeom>
        </p:spPr>
        <p:txBody>
          <a:bodyPr lIns="50800" tIns="50800" rIns="50800" bIns="50800"/>
          <a:lstStyle>
            <a:lvl1pPr defTabSz="250567">
              <a:defRPr sz="3416">
                <a:solidFill>
                  <a:srgbClr val="000080"/>
                </a:solidFill>
              </a:defRPr>
            </a:lvl1pPr>
          </a:lstStyle>
          <a:p>
            <a:pPr/>
            <a:r>
              <a:t>What Had Ended Previous Downturns?</a:t>
            </a:r>
          </a:p>
        </p:txBody>
      </p:sp>
      <p:sp>
        <p:nvSpPr>
          <p:cNvPr id="461"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462"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465"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468"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469"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472"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473"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Why Was the Great Depression so Great?"/>
          <p:cNvSpPr txBox="1"/>
          <p:nvPr>
            <p:ph type="title" idx="4294967295"/>
          </p:nvPr>
        </p:nvSpPr>
        <p:spPr>
          <a:xfrm>
            <a:off x="457199" y="-1"/>
            <a:ext cx="8228391" cy="1023141"/>
          </a:xfrm>
          <a:prstGeom prst="rect">
            <a:avLst/>
          </a:prstGeom>
        </p:spPr>
        <p:txBody>
          <a:bodyPr lIns="50800" tIns="50800" rIns="50800" bIns="50800"/>
          <a:lstStyle>
            <a:lvl1pPr defTabSz="234136">
              <a:defRPr sz="3192">
                <a:solidFill>
                  <a:srgbClr val="000080"/>
                </a:solidFill>
              </a:defRPr>
            </a:lvl1pPr>
          </a:lstStyle>
          <a:p>
            <a:pPr/>
            <a:r>
              <a:t>Why Was the Great Depression so Great?</a:t>
            </a:r>
          </a:p>
        </p:txBody>
      </p:sp>
      <p:sp>
        <p:nvSpPr>
          <p:cNvPr id="476"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479"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480"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483"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486"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